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6"/>
  </p:notesMasterIdLst>
  <p:handoutMasterIdLst>
    <p:handoutMasterId r:id="rId7"/>
  </p:handoutMasterIdLst>
  <p:sldIdLst>
    <p:sldId id="413" r:id="rId2"/>
    <p:sldId id="416" r:id="rId3"/>
    <p:sldId id="444" r:id="rId4"/>
    <p:sldId id="441" r:id="rId5"/>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5B65A"/>
    <a:srgbClr val="5A2359"/>
    <a:srgbClr val="F0536A"/>
    <a:srgbClr val="F2F2F2"/>
    <a:srgbClr val="E10598"/>
    <a:srgbClr val="708DEA"/>
    <a:srgbClr val="002395"/>
    <a:srgbClr val="90AAF4"/>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63846" autoAdjust="0"/>
  </p:normalViewPr>
  <p:slideViewPr>
    <p:cSldViewPr snapToGrid="0" snapToObjects="1">
      <p:cViewPr varScale="1">
        <p:scale>
          <a:sx n="82" d="100"/>
          <a:sy n="82" d="100"/>
        </p:scale>
        <p:origin x="176" y="328"/>
      </p:cViewPr>
      <p:guideLst>
        <p:guide orient="horz" pos="1620"/>
        <p:guide pos="2880"/>
      </p:guideLst>
    </p:cSldViewPr>
  </p:slideViewPr>
  <p:outlineViewPr>
    <p:cViewPr>
      <p:scale>
        <a:sx n="33" d="100"/>
        <a:sy n="33" d="100"/>
      </p:scale>
      <p:origin x="0" y="-180"/>
    </p:cViewPr>
  </p:outlineViewPr>
  <p:notesTextViewPr>
    <p:cViewPr>
      <p:scale>
        <a:sx n="110" d="100"/>
        <a:sy n="110" d="100"/>
      </p:scale>
      <p:origin x="0" y="0"/>
    </p:cViewPr>
  </p:notesTextViewPr>
  <p:sorterViewPr>
    <p:cViewPr>
      <p:scale>
        <a:sx n="100" d="100"/>
        <a:sy n="100" d="100"/>
      </p:scale>
      <p:origin x="0" y="0"/>
    </p:cViewPr>
  </p:sorterViewPr>
  <p:notesViewPr>
    <p:cSldViewPr snapToGrid="0" snapToObjects="1">
      <p:cViewPr varScale="1">
        <p:scale>
          <a:sx n="86" d="100"/>
          <a:sy n="86" d="100"/>
        </p:scale>
        <p:origin x="3822" y="96"/>
      </p:cViewPr>
      <p:guideLst/>
    </p:cSldViewPr>
  </p:notesViewPr>
  <p:gridSpacing cx="72237" cy="72237"/>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dirty="0"/>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30/03/2022</a:t>
            </a:fld>
            <a:endParaRPr lang="en-GB" dirty="0"/>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dirty="0"/>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dirty="0"/>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30/03/2022</a:t>
            </a:fld>
            <a:endParaRPr lang="en-GB"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dirty="0"/>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dirty="0"/>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B28ED156-D1DF-4104-B8D5-5F9B955CBCE7}"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Sources: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https://www.cnn.com/2022/03/26/us/police-departments-increase-women-in-ranks/index.html</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https://30x30initiative.org/about-30x30/</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a:t>https://www.ojp.gov/pdffiles1/nij/252963.pdf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pPr>
              <a:defRPr/>
            </a:pPr>
            <a:fld id="{04915706-070A-4707-AA18-DDF1820200B2}" type="slidenum">
              <a:rPr lang="en-GB" smtClean="0"/>
              <a:pPr>
                <a:defRPr/>
              </a:pPr>
              <a:t>2</a:t>
            </a:fld>
            <a:endParaRPr lang="en-GB" dirty="0"/>
          </a:p>
        </p:txBody>
      </p:sp>
    </p:spTree>
    <p:extLst>
      <p:ext uri="{BB962C8B-B14F-4D97-AF65-F5344CB8AC3E}">
        <p14:creationId xmlns:p14="http://schemas.microsoft.com/office/powerpoint/2010/main" val="2493955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kern="1200" dirty="0">
                <a:solidFill>
                  <a:schemeClr val="tx1"/>
                </a:solidFill>
                <a:effectLst/>
                <a:latin typeface="+mn-lt"/>
                <a:ea typeface="+mn-ea"/>
                <a:cs typeface="+mn-cs"/>
              </a:rPr>
              <a:t>Sources:</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https://www.governor.ny.gov/news/governor-hochul-announces-state-police-commitment-boosting-ranks-female-troopers</a:t>
            </a:r>
          </a:p>
          <a:p>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3</a:t>
            </a:fld>
            <a:endParaRPr lang="en-GB" dirty="0"/>
          </a:p>
        </p:txBody>
      </p:sp>
    </p:spTree>
    <p:extLst>
      <p:ext uri="{BB962C8B-B14F-4D97-AF65-F5344CB8AC3E}">
        <p14:creationId xmlns:p14="http://schemas.microsoft.com/office/powerpoint/2010/main" val="4069501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4915706-070A-4707-AA18-DDF1820200B2}" type="slidenum">
              <a:rPr lang="en-GB" smtClean="0"/>
              <a:pPr>
                <a:defRPr/>
              </a:pPr>
              <a:t>4</a:t>
            </a:fld>
            <a:endParaRPr lang="en-GB" dirty="0"/>
          </a:p>
        </p:txBody>
      </p:sp>
    </p:spTree>
    <p:extLst>
      <p:ext uri="{BB962C8B-B14F-4D97-AF65-F5344CB8AC3E}">
        <p14:creationId xmlns:p14="http://schemas.microsoft.com/office/powerpoint/2010/main" val="2850674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tart Slide">
    <p:spTree>
      <p:nvGrpSpPr>
        <p:cNvPr id="1" name=""/>
        <p:cNvGrpSpPr/>
        <p:nvPr/>
      </p:nvGrpSpPr>
      <p:grpSpPr>
        <a:xfrm>
          <a:off x="0" y="0"/>
          <a:ext cx="0" cy="0"/>
          <a:chOff x="0" y="0"/>
          <a:chExt cx="0" cy="0"/>
        </a:xfrm>
      </p:grpSpPr>
      <p:sp>
        <p:nvSpPr>
          <p:cNvPr id="10" name="Oval 9"/>
          <p:cNvSpPr/>
          <p:nvPr userDrawn="1"/>
        </p:nvSpPr>
        <p:spPr>
          <a:xfrm>
            <a:off x="-354260" y="-173283"/>
            <a:ext cx="4792909" cy="4792909"/>
          </a:xfrm>
          <a:prstGeom prst="ellipse">
            <a:avLst/>
          </a:prstGeom>
          <a:solidFill>
            <a:srgbClr val="00239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 Placeholder 6"/>
          <p:cNvSpPr>
            <a:spLocks noGrp="1"/>
          </p:cNvSpPr>
          <p:nvPr>
            <p:ph type="body" sz="quarter" idx="10" hasCustomPrompt="1"/>
          </p:nvPr>
        </p:nvSpPr>
        <p:spPr>
          <a:xfrm>
            <a:off x="429445" y="951570"/>
            <a:ext cx="3600400" cy="2801280"/>
          </a:xfrm>
        </p:spPr>
        <p:txBody>
          <a:bodyPr>
            <a:noAutofit/>
          </a:bodyPr>
          <a:lstStyle>
            <a:lvl1pPr marL="0" indent="0">
              <a:buFont typeface="Arial" pitchFamily="34" charset="0"/>
              <a:buNone/>
              <a:defRPr sz="3300" b="1">
                <a:solidFill>
                  <a:schemeClr val="bg1"/>
                </a:solidFill>
              </a:defRPr>
            </a:lvl1pPr>
          </a:lstStyle>
          <a:p>
            <a:pPr lvl="0"/>
            <a:r>
              <a:rPr lang="en-US" dirty="0"/>
              <a:t>SAGE Master for Slide shows – Title goes here, move this to middle of circle</a:t>
            </a:r>
          </a:p>
        </p:txBody>
      </p:sp>
      <p:sp>
        <p:nvSpPr>
          <p:cNvPr id="9" name="TextBox 8"/>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pic>
        <p:nvPicPr>
          <p:cNvPr id="102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Playb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92239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nn diagram">
    <p:spTree>
      <p:nvGrpSpPr>
        <p:cNvPr id="1" name=""/>
        <p:cNvGrpSpPr/>
        <p:nvPr/>
      </p:nvGrpSpPr>
      <p:grpSpPr>
        <a:xfrm>
          <a:off x="0" y="0"/>
          <a:ext cx="0" cy="0"/>
          <a:chOff x="0" y="0"/>
          <a:chExt cx="0" cy="0"/>
        </a:xfrm>
      </p:grpSpPr>
      <p:pic>
        <p:nvPicPr>
          <p:cNvPr id="55" name="Picture 5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8772" y="197068"/>
            <a:ext cx="7106456" cy="4382580"/>
          </a:xfrm>
          <a:prstGeom prst="rect">
            <a:avLst/>
          </a:prstGeom>
        </p:spPr>
      </p:pic>
      <p:pic>
        <p:nvPicPr>
          <p:cNvPr id="5" name="Picture 2" descr="M:\TEMPLATES\SLIDE SHOWS\New Powerpoint Master Slides\FINAL\!SAGE_Publising_logo_master_RG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14" name="Chart Placeholder 12"/>
          <p:cNvSpPr>
            <a:spLocks noGrp="1"/>
          </p:cNvSpPr>
          <p:nvPr>
            <p:ph type="chart" sz="quarter" idx="10"/>
          </p:nvPr>
        </p:nvSpPr>
        <p:spPr>
          <a:xfrm>
            <a:off x="468313" y="1437085"/>
            <a:ext cx="8218487" cy="2862263"/>
          </a:xfrm>
        </p:spPr>
        <p:txBody>
          <a:bodyPr/>
          <a:lstStyle/>
          <a:p>
            <a:r>
              <a:rPr lang="en-GB" dirty="0"/>
              <a:t>Click icon to add chart</a:t>
            </a:r>
            <a:endParaRPr lang="en-US" dirty="0"/>
          </a:p>
        </p:txBody>
      </p:sp>
      <p:pic>
        <p:nvPicPr>
          <p:cNvPr id="8"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Slide Option 2">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467545" y="951570"/>
            <a:ext cx="8019231" cy="2827474"/>
          </a:xfrm>
        </p:spPr>
        <p:txBody>
          <a:bodyPr>
            <a:noAutofit/>
          </a:bodyPr>
          <a:lstStyle>
            <a:lvl1pPr marL="0" indent="0">
              <a:buFont typeface="Arial" pitchFamily="34" charset="0"/>
              <a:buNone/>
              <a:defRPr sz="6000" b="1">
                <a:solidFill>
                  <a:schemeClr val="tx1"/>
                </a:solidFill>
              </a:defRPr>
            </a:lvl1pPr>
          </a:lstStyle>
          <a:p>
            <a:pPr lvl="0"/>
            <a:r>
              <a:rPr lang="en-US" dirty="0"/>
              <a:t>SAGE Master for Slide shows – Title goes here</a:t>
            </a:r>
          </a:p>
        </p:txBody>
      </p:sp>
      <p:pic>
        <p:nvPicPr>
          <p:cNvPr id="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extLst>
      <p:ext uri="{BB962C8B-B14F-4D97-AF65-F5344CB8AC3E}">
        <p14:creationId xmlns:p14="http://schemas.microsoft.com/office/powerpoint/2010/main" val="303133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1600"/>
            <a:ext cx="7772400" cy="1102519"/>
          </a:xfrm>
        </p:spPr>
        <p:txBody>
          <a:bodyPr>
            <a:no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685800" y="2538431"/>
            <a:ext cx="7772400" cy="1314450"/>
          </a:xfrm>
        </p:spPr>
        <p:txBody>
          <a:bodyPr>
            <a:normAutofit/>
          </a:bodyPr>
          <a:lstStyle>
            <a:lvl1pPr marL="0" indent="0" algn="l">
              <a:buNone/>
              <a:defRPr sz="3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title-Speak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3950"/>
            <a:ext cx="7772400" cy="1102519"/>
          </a:xfrm>
        </p:spPr>
        <p:txBody>
          <a:bodyPr>
            <a:noAutofit/>
          </a:bodyPr>
          <a:lstStyle>
            <a:lvl1pPr algn="l">
              <a:defRPr sz="6000" b="1"/>
            </a:lvl1pPr>
          </a:lstStyle>
          <a:p>
            <a:r>
              <a:rPr lang="en-GB"/>
              <a:t>Click to edit Master title style</a:t>
            </a:r>
            <a:endParaRPr lang="en-US" dirty="0"/>
          </a:p>
        </p:txBody>
      </p:sp>
      <p:sp>
        <p:nvSpPr>
          <p:cNvPr id="3" name="Subtitle 2"/>
          <p:cNvSpPr>
            <a:spLocks noGrp="1"/>
          </p:cNvSpPr>
          <p:nvPr>
            <p:ph type="subTitle" idx="1"/>
          </p:nvPr>
        </p:nvSpPr>
        <p:spPr>
          <a:xfrm>
            <a:off x="685800" y="2100282"/>
            <a:ext cx="7772400" cy="519094"/>
          </a:xfrm>
        </p:spPr>
        <p:txBody>
          <a:bodyPr>
            <a:normAutofit/>
          </a:bodyPr>
          <a:lstStyle>
            <a:lvl1pPr marL="0" indent="0" algn="l">
              <a:buNone/>
              <a:defRPr sz="3200">
                <a:solidFill>
                  <a:srgbClr val="708DE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13" name="Content Placeholder 12"/>
          <p:cNvSpPr>
            <a:spLocks noGrp="1"/>
          </p:cNvSpPr>
          <p:nvPr>
            <p:ph sz="quarter" idx="10"/>
          </p:nvPr>
        </p:nvSpPr>
        <p:spPr>
          <a:xfrm>
            <a:off x="685800" y="2952750"/>
            <a:ext cx="7772400" cy="581025"/>
          </a:xfrm>
        </p:spPr>
        <p:txBody>
          <a:bodyPr>
            <a:normAutofit/>
          </a:bodyPr>
          <a:lstStyle>
            <a:lvl1pPr marL="0" indent="0">
              <a:buNone/>
              <a:defRPr sz="2800"/>
            </a:lvl1pPr>
          </a:lstStyle>
          <a:p>
            <a:pPr lvl="0"/>
            <a:r>
              <a:rPr lang="en-GB"/>
              <a:t>Click to edit Master text styles</a:t>
            </a:r>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extLst>
      <p:ext uri="{BB962C8B-B14F-4D97-AF65-F5344CB8AC3E}">
        <p14:creationId xmlns:p14="http://schemas.microsoft.com/office/powerpoint/2010/main" val="74373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57200" y="1437624"/>
            <a:ext cx="8229600"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pic>
        <p:nvPicPr>
          <p:cNvPr id="8"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ech bubble righ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57201" y="1437624"/>
            <a:ext cx="4647235"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9" name="Text Placeholder 8"/>
          <p:cNvSpPr>
            <a:spLocks noGrp="1"/>
          </p:cNvSpPr>
          <p:nvPr>
            <p:ph type="body" sz="quarter" idx="10"/>
          </p:nvPr>
        </p:nvSpPr>
        <p:spPr>
          <a:xfrm>
            <a:off x="5991225" y="1437624"/>
            <a:ext cx="2695574" cy="1400826"/>
          </a:xfrm>
          <a:prstGeom prst="wedgeRoundRectCallout">
            <a:avLst>
              <a:gd name="adj1" fmla="val 8962"/>
              <a:gd name="adj2" fmla="val 85240"/>
              <a:gd name="adj3" fmla="val 16667"/>
            </a:avLst>
          </a:prstGeom>
          <a:solidFill>
            <a:schemeClr val="tx1"/>
          </a:solidFill>
          <a:ln>
            <a:noFill/>
          </a:ln>
        </p:spPr>
        <p:txBody>
          <a:bodyPr lIns="320040" tIns="320040" rIns="320040" bIns="320040" anchor="ctr" anchorCtr="0">
            <a:noAutofit/>
          </a:bodyPr>
          <a:lstStyle>
            <a:lvl1pPr marL="0" indent="0">
              <a:buFontTx/>
              <a:buNone/>
              <a:defRPr sz="2600" b="1">
                <a:solidFill>
                  <a:schemeClr val="bg1"/>
                </a:solidFill>
              </a:defRPr>
            </a:lvl1pPr>
          </a:lstStyle>
          <a:p>
            <a:pPr lvl="0"/>
            <a:r>
              <a:rPr lang="en-GB"/>
              <a:t>Click to edit Master text styles</a:t>
            </a:r>
          </a:p>
        </p:txBody>
      </p:sp>
      <p:pic>
        <p:nvPicPr>
          <p:cNvPr id="10"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eech bubble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364350"/>
            <a:ext cx="8229600" cy="857250"/>
          </a:xfrm>
        </p:spPr>
        <p:txBody>
          <a:bodyPr/>
          <a:lstStyle>
            <a:lvl1pPr algn="l">
              <a:defRPr/>
            </a:lvl1pPr>
          </a:lstStyle>
          <a:p>
            <a:r>
              <a:rPr lang="en-GB"/>
              <a:t>Click to edit Master title style</a:t>
            </a:r>
            <a:endParaRPr lang="en-US" dirty="0"/>
          </a:p>
        </p:txBody>
      </p:sp>
      <p:sp>
        <p:nvSpPr>
          <p:cNvPr id="3" name="Content Placeholder 2"/>
          <p:cNvSpPr>
            <a:spLocks noGrp="1"/>
          </p:cNvSpPr>
          <p:nvPr>
            <p:ph idx="1"/>
          </p:nvPr>
        </p:nvSpPr>
        <p:spPr>
          <a:xfrm>
            <a:off x="4039566" y="1437624"/>
            <a:ext cx="4647235" cy="28623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0" name="Text Placeholder 8"/>
          <p:cNvSpPr>
            <a:spLocks noGrp="1"/>
          </p:cNvSpPr>
          <p:nvPr>
            <p:ph type="body" sz="quarter" idx="11"/>
          </p:nvPr>
        </p:nvSpPr>
        <p:spPr>
          <a:xfrm>
            <a:off x="457200" y="1435701"/>
            <a:ext cx="2695574" cy="1400826"/>
          </a:xfrm>
          <a:prstGeom prst="wedgeRoundRectCallout">
            <a:avLst>
              <a:gd name="adj1" fmla="val -7999"/>
              <a:gd name="adj2" fmla="val 77761"/>
              <a:gd name="adj3" fmla="val 16667"/>
            </a:avLst>
          </a:prstGeom>
          <a:solidFill>
            <a:schemeClr val="tx1"/>
          </a:solidFill>
          <a:ln>
            <a:noFill/>
          </a:ln>
        </p:spPr>
        <p:txBody>
          <a:bodyPr lIns="320040" tIns="320040" rIns="320040" bIns="320040" anchor="ctr" anchorCtr="0">
            <a:noAutofit/>
          </a:bodyPr>
          <a:lstStyle>
            <a:lvl1pPr marL="0" indent="0">
              <a:buFontTx/>
              <a:buNone/>
              <a:defRPr sz="2600" b="1">
                <a:solidFill>
                  <a:schemeClr val="bg1"/>
                </a:solidFill>
              </a:defRPr>
            </a:lvl1pPr>
          </a:lstStyle>
          <a:p>
            <a:pPr lvl="0"/>
            <a:r>
              <a:rPr lang="en-GB"/>
              <a:t>Click to edit Master text styles</a:t>
            </a:r>
          </a:p>
        </p:txBody>
      </p:sp>
      <p:pic>
        <p:nvPicPr>
          <p:cNvPr id="9"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Box">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a:xfrm>
            <a:off x="881548" y="676275"/>
            <a:ext cx="7380907" cy="3257550"/>
          </a:xfrm>
          <a:prstGeom prst="roundRect">
            <a:avLst>
              <a:gd name="adj" fmla="val 9731"/>
            </a:avLst>
          </a:prstGeom>
          <a:solidFill>
            <a:srgbClr val="002395">
              <a:alpha val="45000"/>
            </a:srgb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7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p:txBody>
      </p:sp>
      <p:pic>
        <p:nvPicPr>
          <p:cNvPr id="7"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2" descr="M:\TEMPLATES\SLIDE SHOWS\New Powerpoint Master Slides\FINAL\!SAGE_Publising_logo_master_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8260" y="4545105"/>
            <a:ext cx="1080699" cy="406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userDrawn="1"/>
        </p:nvSpPr>
        <p:spPr>
          <a:xfrm>
            <a:off x="277019" y="4793374"/>
            <a:ext cx="5256584" cy="246221"/>
          </a:xfrm>
          <a:prstGeom prst="rect">
            <a:avLst/>
          </a:prstGeom>
          <a:noFill/>
        </p:spPr>
        <p:txBody>
          <a:bodyPr wrap="square" rtlCol="0">
            <a:spAutoFit/>
          </a:bodyPr>
          <a:lstStyle/>
          <a:p>
            <a:r>
              <a:rPr lang="en-GB" sz="1000" dirty="0">
                <a:solidFill>
                  <a:srgbClr val="002395"/>
                </a:solidFill>
              </a:rPr>
              <a:t>Los Angeles | London | New Delhi | Singapore | Washington DC | Melbourne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099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77" r:id="rId2"/>
    <p:sldLayoutId id="2147483657" r:id="rId3"/>
    <p:sldLayoutId id="2147483678" r:id="rId4"/>
    <p:sldLayoutId id="2147483658" r:id="rId5"/>
    <p:sldLayoutId id="2147483673" r:id="rId6"/>
    <p:sldLayoutId id="2147483674" r:id="rId7"/>
    <p:sldLayoutId id="2147483670" r:id="rId8"/>
    <p:sldLayoutId id="2147483671" r:id="rId9"/>
    <p:sldLayoutId id="2147483676" r:id="rId10"/>
    <p:sldLayoutId id="2147483672" r:id="rId11"/>
    <p:sldLayoutId id="2147483675" r:id="rId12"/>
  </p:sldLayoutIdLst>
  <p:txStyles>
    <p:titleStyle>
      <a:lvl1pPr algn="ctr" defTabSz="914400" rtl="0" eaLnBrk="1" latinLnBrk="0" hangingPunct="1">
        <a:spcBef>
          <a:spcPct val="0"/>
        </a:spcBef>
        <a:buNone/>
        <a:defRPr sz="4400" kern="1200">
          <a:solidFill>
            <a:srgbClr val="002395"/>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rgbClr val="00239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rgbClr val="00239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002395"/>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00239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0239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normAutofit/>
          </a:bodyPr>
          <a:lstStyle/>
          <a:p>
            <a:r>
              <a:rPr lang="en-US" sz="4000" dirty="0"/>
              <a:t>SAGE Lecture Spark</a:t>
            </a:r>
            <a:endParaRPr lang="en-US" sz="2400" b="0" dirty="0"/>
          </a:p>
          <a:p>
            <a:endParaRPr lang="en-US" sz="2800" b="0" dirty="0"/>
          </a:p>
          <a:p>
            <a:r>
              <a:rPr lang="en-US" sz="2800" b="0" dirty="0"/>
              <a:t>March 30, 2022</a:t>
            </a:r>
          </a:p>
        </p:txBody>
      </p:sp>
    </p:spTree>
    <p:extLst>
      <p:ext uri="{BB962C8B-B14F-4D97-AF65-F5344CB8AC3E}">
        <p14:creationId xmlns:p14="http://schemas.microsoft.com/office/powerpoint/2010/main" val="146424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2512" y="268086"/>
            <a:ext cx="8334103" cy="1378543"/>
          </a:xfrm>
        </p:spPr>
        <p:txBody>
          <a:bodyPr>
            <a:noAutofit/>
          </a:bodyPr>
          <a:lstStyle/>
          <a:p>
            <a:pPr algn="ctr"/>
            <a:r>
              <a:rPr lang="en-US" sz="2800" dirty="0"/>
              <a:t>The Memphis Police Department and the New York State Police Pledge to Increase the Representation of Women in their Ranks to 30% by 2030 </a:t>
            </a:r>
          </a:p>
        </p:txBody>
      </p:sp>
      <p:sp>
        <p:nvSpPr>
          <p:cNvPr id="5" name="Content Placeholder 4"/>
          <p:cNvSpPr>
            <a:spLocks noGrp="1"/>
          </p:cNvSpPr>
          <p:nvPr>
            <p:ph idx="1"/>
          </p:nvPr>
        </p:nvSpPr>
        <p:spPr>
          <a:xfrm>
            <a:off x="522513" y="1749287"/>
            <a:ext cx="8334103" cy="2873513"/>
          </a:xfrm>
        </p:spPr>
        <p:txBody>
          <a:bodyPr>
            <a:noAutofit/>
          </a:bodyPr>
          <a:lstStyle/>
          <a:p>
            <a:r>
              <a:rPr lang="en-US" sz="1800" dirty="0"/>
              <a:t>The Memphis Police Department and the New York State Police have recently joined more than 150 other agencies in taking a pledge to increase the representation of women in their ranks to 30% by 2030.  </a:t>
            </a:r>
          </a:p>
          <a:p>
            <a:r>
              <a:rPr lang="en-US" sz="1800" dirty="0"/>
              <a:t>The 30X30 Initiative is a coalition of police leaders, researchers, and police organizations who have come together to advance the representation and experiences of women in policing in the United States. </a:t>
            </a:r>
          </a:p>
          <a:p>
            <a:r>
              <a:rPr lang="en-US" sz="1800" dirty="0"/>
              <a:t>Today, women in the United States, make up more than half of the U.S. population, but fewer than 13% of law enforcement officers, and about 3% of police leaders.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a:t>Key Concepts</a:t>
            </a:r>
            <a:endParaRPr lang="en-US" dirty="0"/>
          </a:p>
        </p:txBody>
      </p:sp>
      <p:sp>
        <p:nvSpPr>
          <p:cNvPr id="5" name="Content Placeholder 4"/>
          <p:cNvSpPr>
            <a:spLocks noGrp="1"/>
          </p:cNvSpPr>
          <p:nvPr>
            <p:ph idx="1"/>
          </p:nvPr>
        </p:nvSpPr>
        <p:spPr>
          <a:xfrm>
            <a:off x="457200" y="1437624"/>
            <a:ext cx="8229600" cy="3203649"/>
          </a:xfrm>
        </p:spPr>
        <p:txBody>
          <a:bodyPr numCol="1">
            <a:noAutofit/>
          </a:bodyPr>
          <a:lstStyle/>
          <a:p>
            <a:pPr marL="0" indent="0" algn="ctr">
              <a:buNone/>
            </a:pPr>
            <a:r>
              <a:rPr lang="en-US" sz="2500" dirty="0"/>
              <a:t>What do the law enforcement agencies who sign the 30x30 pledge agree to?</a:t>
            </a:r>
          </a:p>
          <a:p>
            <a:pPr marL="0" indent="0" algn="ctr">
              <a:buNone/>
            </a:pPr>
            <a:endParaRPr lang="en-US" dirty="0"/>
          </a:p>
          <a:p>
            <a:r>
              <a:rPr lang="en-US" sz="1700" dirty="0"/>
              <a:t>Take measures to increase the representation of women in all ranks of law enforcement.</a:t>
            </a:r>
          </a:p>
          <a:p>
            <a:r>
              <a:rPr lang="en-US" sz="1700" dirty="0"/>
              <a:t>Ensure that policies and procedures are free of all bias.</a:t>
            </a:r>
          </a:p>
          <a:p>
            <a:r>
              <a:rPr lang="en-US" sz="1700" dirty="0"/>
              <a:t>Promote equitable hiring, retention and promotion of women officers; and</a:t>
            </a:r>
          </a:p>
          <a:p>
            <a:r>
              <a:rPr lang="en-US" sz="1700" dirty="0"/>
              <a:t>Ensure their culture is inclusive, respectful, and supportive of women in all ranks and roles of law enforcement.</a:t>
            </a:r>
          </a:p>
        </p:txBody>
      </p:sp>
    </p:spTree>
    <p:extLst>
      <p:ext uri="{BB962C8B-B14F-4D97-AF65-F5344CB8AC3E}">
        <p14:creationId xmlns:p14="http://schemas.microsoft.com/office/powerpoint/2010/main" val="1367443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CH" dirty="0"/>
              <a:t>Assessment</a:t>
            </a:r>
            <a:endParaRPr lang="en-US" dirty="0"/>
          </a:p>
        </p:txBody>
      </p:sp>
      <p:sp>
        <p:nvSpPr>
          <p:cNvPr id="5" name="Content Placeholder 4"/>
          <p:cNvSpPr>
            <a:spLocks noGrp="1"/>
          </p:cNvSpPr>
          <p:nvPr>
            <p:ph idx="1"/>
          </p:nvPr>
        </p:nvSpPr>
        <p:spPr>
          <a:xfrm>
            <a:off x="457200" y="1437624"/>
            <a:ext cx="8229600" cy="3203649"/>
          </a:xfrm>
        </p:spPr>
        <p:txBody>
          <a:bodyPr>
            <a:noAutofit/>
          </a:bodyPr>
          <a:lstStyle/>
          <a:p>
            <a:pPr lvl="0"/>
            <a:r>
              <a:rPr lang="en-US" sz="1800" b="1" dirty="0"/>
              <a:t>Writing: </a:t>
            </a:r>
            <a:r>
              <a:rPr lang="en-US" sz="1800" dirty="0"/>
              <a:t>Explain why addressing intersectionality is necessary to increase the representation and experiences of women in policing. </a:t>
            </a:r>
          </a:p>
          <a:p>
            <a:pPr lvl="0"/>
            <a:r>
              <a:rPr lang="en-US" sz="1800" b="1" dirty="0"/>
              <a:t>Debate:</a:t>
            </a:r>
            <a:r>
              <a:rPr lang="en-US" sz="1800" dirty="0"/>
              <a:t> According to New York Governor Kathy Hochul, police work is about public service. Do you believe that law enforcement agencies are more effective when they have strong connections and reflect the diversity of the communities they serve?</a:t>
            </a:r>
          </a:p>
          <a:p>
            <a:pPr lvl="0"/>
            <a:r>
              <a:rPr lang="en-US" sz="1800" b="1" dirty="0"/>
              <a:t>Poll:</a:t>
            </a:r>
            <a:r>
              <a:rPr lang="en-US" sz="1800" dirty="0"/>
              <a:t> Law enforcement agencies should apply an intersectional lens when analyzing their culture and policies to better promote the creation of a diverse and inclusive workplace for everyone.</a:t>
            </a:r>
            <a:r>
              <a:rPr lang="en-US" sz="1800" b="1" dirty="0"/>
              <a:t> </a:t>
            </a:r>
            <a:r>
              <a:rPr lang="en-US" sz="1800" dirty="0"/>
              <a:t> (Agree or Disagree).</a:t>
            </a:r>
          </a:p>
          <a:p>
            <a:pPr lvl="0"/>
            <a:r>
              <a:rPr lang="en-US" sz="1800" b="1" dirty="0"/>
              <a:t>Short Answer: </a:t>
            </a:r>
            <a:r>
              <a:rPr lang="en-US" sz="1800" dirty="0"/>
              <a:t>Discuss the conditions that law enforcement agencies agree to when signing the pledge. </a:t>
            </a:r>
          </a:p>
          <a:p>
            <a:endParaRPr lang="en-US" dirty="0"/>
          </a:p>
        </p:txBody>
      </p:sp>
    </p:spTree>
    <p:extLst>
      <p:ext uri="{BB962C8B-B14F-4D97-AF65-F5344CB8AC3E}">
        <p14:creationId xmlns:p14="http://schemas.microsoft.com/office/powerpoint/2010/main" val="2534325979"/>
      </p:ext>
    </p:extLst>
  </p:cSld>
  <p:clrMapOvr>
    <a:masterClrMapping/>
  </p:clrMapOvr>
</p:sld>
</file>

<file path=ppt/theme/theme1.xml><?xml version="1.0" encoding="utf-8"?>
<a:theme xmlns:a="http://schemas.openxmlformats.org/drawingml/2006/main" name="New Master Slides widescreen">
  <a:themeElements>
    <a:clrScheme name="SAGE">
      <a:dk1>
        <a:srgbClr val="002395"/>
      </a:dk1>
      <a:lt1>
        <a:sysClr val="window" lastClr="FFFFFF"/>
      </a:lt1>
      <a:dk2>
        <a:srgbClr val="002395"/>
      </a:dk2>
      <a:lt2>
        <a:srgbClr val="FFFFFF"/>
      </a:lt2>
      <a:accent1>
        <a:srgbClr val="9DB1F1"/>
      </a:accent1>
      <a:accent2>
        <a:srgbClr val="708DEA"/>
      </a:accent2>
      <a:accent3>
        <a:srgbClr val="1670D4"/>
      </a:accent3>
      <a:accent4>
        <a:srgbClr val="3A23C3"/>
      </a:accent4>
      <a:accent5>
        <a:srgbClr val="2F169A"/>
      </a:accent5>
      <a:accent6>
        <a:srgbClr val="251179"/>
      </a:accent6>
      <a:hlink>
        <a:srgbClr val="0000FF"/>
      </a:hlink>
      <a:folHlink>
        <a:srgbClr val="0000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Master Slides widescreen.potx</Template>
  <TotalTime>7934</TotalTime>
  <Words>392</Words>
  <Application>Microsoft Macintosh PowerPoint</Application>
  <PresentationFormat>On-screen Show (16:9)</PresentationFormat>
  <Paragraphs>33</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New Master Slides widescreen</vt:lpstr>
      <vt:lpstr>PowerPoint Presentation</vt:lpstr>
      <vt:lpstr>The Memphis Police Department and the New York State Police Pledge to Increase the Representation of Women in their Ranks to 30% by 2030 </vt:lpstr>
      <vt:lpstr>Key Concepts</vt:lpstr>
      <vt:lpstr>Assessment</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know</dc:title>
  <dc:creator>Martha Sedgwick</dc:creator>
  <cp:lastModifiedBy>Alicia Fisher</cp:lastModifiedBy>
  <cp:revision>912</cp:revision>
  <dcterms:created xsi:type="dcterms:W3CDTF">2012-11-12T22:03:53Z</dcterms:created>
  <dcterms:modified xsi:type="dcterms:W3CDTF">2022-03-30T22:21:54Z</dcterms:modified>
</cp:coreProperties>
</file>