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12"/>
  </p:notesMasterIdLst>
  <p:handoutMasterIdLst>
    <p:handoutMasterId r:id="rId13"/>
  </p:handoutMasterIdLst>
  <p:sldIdLst>
    <p:sldId id="413" r:id="rId2"/>
    <p:sldId id="440" r:id="rId3"/>
    <p:sldId id="416" r:id="rId4"/>
    <p:sldId id="442" r:id="rId5"/>
    <p:sldId id="443" r:id="rId6"/>
    <p:sldId id="444" r:id="rId7"/>
    <p:sldId id="441" r:id="rId8"/>
    <p:sldId id="445" r:id="rId9"/>
    <p:sldId id="446" r:id="rId10"/>
    <p:sldId id="447" r:id="rId11"/>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B65A"/>
    <a:srgbClr val="5A2359"/>
    <a:srgbClr val="F0536A"/>
    <a:srgbClr val="F2F2F2"/>
    <a:srgbClr val="000000"/>
    <a:srgbClr val="E10598"/>
    <a:srgbClr val="708DEA"/>
    <a:srgbClr val="002395"/>
    <a:srgbClr val="90AAF4"/>
    <a:srgbClr val="AFC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11" autoAdjust="0"/>
    <p:restoredTop sz="69325" autoAdjust="0"/>
  </p:normalViewPr>
  <p:slideViewPr>
    <p:cSldViewPr snapToGrid="0" snapToObjects="1">
      <p:cViewPr varScale="1">
        <p:scale>
          <a:sx n="69" d="100"/>
          <a:sy n="69" d="100"/>
        </p:scale>
        <p:origin x="192" y="704"/>
      </p:cViewPr>
      <p:guideLst>
        <p:guide orient="horz" pos="1620"/>
        <p:guide pos="2880"/>
      </p:guideLst>
    </p:cSldViewPr>
  </p:slideViewPr>
  <p:outlineViewPr>
    <p:cViewPr>
      <p:scale>
        <a:sx n="33" d="100"/>
        <a:sy n="33" d="100"/>
      </p:scale>
      <p:origin x="0" y="-18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6" d="100"/>
          <a:sy n="86" d="100"/>
        </p:scale>
        <p:origin x="3822" y="96"/>
      </p:cViewPr>
      <p:guideLst/>
    </p:cSldViewPr>
  </p:notesViewPr>
  <p:gridSpacing cx="72237" cy="72237"/>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smtClean="0"/>
            </a:lvl1pPr>
          </a:lstStyle>
          <a:p>
            <a:pPr>
              <a:defRPr/>
            </a:pPr>
            <a:endParaRPr lang="en-GB"/>
          </a:p>
        </p:txBody>
      </p:sp>
      <p:sp>
        <p:nvSpPr>
          <p:cNvPr id="3" name="Date Placeholder 2"/>
          <p:cNvSpPr>
            <a:spLocks noGrp="1"/>
          </p:cNvSpPr>
          <p:nvPr>
            <p:ph type="dt" sz="quarter" idx="1"/>
          </p:nvPr>
        </p:nvSpPr>
        <p:spPr>
          <a:xfrm>
            <a:off x="3970159" y="0"/>
            <a:ext cx="3038604" cy="465341"/>
          </a:xfrm>
          <a:prstGeom prst="rect">
            <a:avLst/>
          </a:prstGeom>
        </p:spPr>
        <p:txBody>
          <a:bodyPr vert="horz" lIns="91440" tIns="45720" rIns="91440" bIns="45720" rtlCol="0"/>
          <a:lstStyle>
            <a:lvl1pPr algn="r">
              <a:defRPr sz="1200" smtClean="0"/>
            </a:lvl1pPr>
          </a:lstStyle>
          <a:p>
            <a:pPr>
              <a:defRPr/>
            </a:pPr>
            <a:fld id="{B1D2B90C-776D-469A-A8A2-18DE75BD3603}" type="datetimeFigureOut">
              <a:rPr lang="en-GB"/>
              <a:pPr>
                <a:defRPr/>
              </a:pPr>
              <a:t>21/02/2021</a:t>
            </a:fld>
            <a:endParaRPr lang="en-GB"/>
          </a:p>
        </p:txBody>
      </p:sp>
      <p:sp>
        <p:nvSpPr>
          <p:cNvPr id="4" name="Footer Placeholder 3"/>
          <p:cNvSpPr>
            <a:spLocks noGrp="1"/>
          </p:cNvSpPr>
          <p:nvPr>
            <p:ph type="ftr" sz="quarter" idx="2"/>
          </p:nvPr>
        </p:nvSpPr>
        <p:spPr>
          <a:xfrm>
            <a:off x="0" y="8829573"/>
            <a:ext cx="3038604" cy="465340"/>
          </a:xfrm>
          <a:prstGeom prst="rect">
            <a:avLst/>
          </a:prstGeom>
        </p:spPr>
        <p:txBody>
          <a:bodyPr vert="horz" lIns="91440" tIns="45720" rIns="91440" bIns="45720" rtlCol="0" anchor="b"/>
          <a:lstStyle>
            <a:lvl1pPr algn="l">
              <a:defRPr sz="1200" smtClean="0"/>
            </a:lvl1pPr>
          </a:lstStyle>
          <a:p>
            <a:pPr>
              <a:defRPr/>
            </a:pPr>
            <a:endParaRPr lang="en-GB"/>
          </a:p>
        </p:txBody>
      </p:sp>
      <p:sp>
        <p:nvSpPr>
          <p:cNvPr id="5" name="Slide Number Placeholder 4"/>
          <p:cNvSpPr>
            <a:spLocks noGrp="1"/>
          </p:cNvSpPr>
          <p:nvPr>
            <p:ph type="sldNum" sz="quarter" idx="3"/>
          </p:nvPr>
        </p:nvSpPr>
        <p:spPr>
          <a:xfrm>
            <a:off x="3970159" y="8829573"/>
            <a:ext cx="3038604" cy="465340"/>
          </a:xfrm>
          <a:prstGeom prst="rect">
            <a:avLst/>
          </a:prstGeom>
        </p:spPr>
        <p:txBody>
          <a:bodyPr vert="horz" lIns="91440" tIns="45720" rIns="91440" bIns="45720" rtlCol="0" anchor="b"/>
          <a:lstStyle>
            <a:lvl1pPr algn="r">
              <a:defRPr sz="1200" smtClean="0"/>
            </a:lvl1pPr>
          </a:lstStyle>
          <a:p>
            <a:pPr>
              <a:defRPr/>
            </a:pPr>
            <a:fld id="{1D645871-7ABB-47CC-AF40-5207FD0B05A9}" type="slidenum">
              <a:rPr lang="en-GB"/>
              <a:pPr>
                <a:defRPr/>
              </a:pPr>
              <a:t>‹#›</a:t>
            </a:fld>
            <a:endParaRPr lang="en-GB"/>
          </a:p>
        </p:txBody>
      </p:sp>
    </p:spTree>
    <p:extLst>
      <p:ext uri="{BB962C8B-B14F-4D97-AF65-F5344CB8AC3E}">
        <p14:creationId xmlns:p14="http://schemas.microsoft.com/office/powerpoint/2010/main" val="3752453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a:ea typeface="ＭＳ Ｐゴシック" charset="-128"/>
              </a:defRPr>
            </a:lvl1pPr>
          </a:lstStyle>
          <a:p>
            <a:pPr>
              <a:defRPr/>
            </a:pPr>
            <a:endParaRPr lang="en-GB"/>
          </a:p>
        </p:txBody>
      </p:sp>
      <p:sp>
        <p:nvSpPr>
          <p:cNvPr id="3" name="Date Placeholder 2"/>
          <p:cNvSpPr>
            <a:spLocks noGrp="1"/>
          </p:cNvSpPr>
          <p:nvPr>
            <p:ph type="dt" idx="1"/>
          </p:nvPr>
        </p:nvSpPr>
        <p:spPr>
          <a:xfrm>
            <a:off x="3970159" y="0"/>
            <a:ext cx="3038604" cy="465341"/>
          </a:xfrm>
          <a:prstGeom prst="rect">
            <a:avLst/>
          </a:prstGeom>
        </p:spPr>
        <p:txBody>
          <a:bodyPr vert="horz" lIns="91440" tIns="45720" rIns="91440" bIns="45720" rtlCol="0"/>
          <a:lstStyle>
            <a:lvl1pPr algn="r">
              <a:defRPr sz="1200">
                <a:ea typeface="ＭＳ Ｐゴシック" charset="-128"/>
              </a:defRPr>
            </a:lvl1pPr>
          </a:lstStyle>
          <a:p>
            <a:pPr>
              <a:defRPr/>
            </a:pPr>
            <a:fld id="{36308773-B399-475F-B46D-C9B103CD1E7E}" type="datetimeFigureOut">
              <a:rPr lang="en-GB"/>
              <a:pPr>
                <a:defRPr/>
              </a:pPr>
              <a:t>21/02/2021</a:t>
            </a:fld>
            <a:endParaRPr lang="en-GB"/>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700713" y="4415530"/>
            <a:ext cx="5608975" cy="418360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829573"/>
            <a:ext cx="3038604" cy="465340"/>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en-GB"/>
          </a:p>
        </p:txBody>
      </p:sp>
      <p:sp>
        <p:nvSpPr>
          <p:cNvPr id="7" name="Slide Number Placeholder 6"/>
          <p:cNvSpPr>
            <a:spLocks noGrp="1"/>
          </p:cNvSpPr>
          <p:nvPr>
            <p:ph type="sldNum" sz="quarter" idx="5"/>
          </p:nvPr>
        </p:nvSpPr>
        <p:spPr>
          <a:xfrm>
            <a:off x="3970159" y="8829573"/>
            <a:ext cx="3038604" cy="465340"/>
          </a:xfrm>
          <a:prstGeom prst="rect">
            <a:avLst/>
          </a:prstGeom>
        </p:spPr>
        <p:txBody>
          <a:bodyPr vert="horz" lIns="91440" tIns="45720" rIns="91440" bIns="45720" rtlCol="0" anchor="b"/>
          <a:lstStyle>
            <a:lvl1pPr algn="r">
              <a:defRPr sz="1200">
                <a:ea typeface="ＭＳ Ｐゴシック" charset="-128"/>
              </a:defRPr>
            </a:lvl1pPr>
          </a:lstStyle>
          <a:p>
            <a:pPr>
              <a:defRPr/>
            </a:pPr>
            <a:fld id="{04915706-070A-4707-AA18-DDF1820200B2}" type="slidenum">
              <a:rPr lang="en-GB"/>
              <a:pPr>
                <a:defRPr/>
              </a:pPr>
              <a:t>‹#›</a:t>
            </a:fld>
            <a:endParaRPr lang="en-GB"/>
          </a:p>
        </p:txBody>
      </p:sp>
    </p:spTree>
    <p:extLst>
      <p:ext uri="{BB962C8B-B14F-4D97-AF65-F5344CB8AC3E}">
        <p14:creationId xmlns:p14="http://schemas.microsoft.com/office/powerpoint/2010/main" val="2150331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vox.com/2021/2/14/22282818/myanmar-protests-military-coup-arrest-suu-kyi" TargetMode="External"/><Relationship Id="rId3" Type="http://schemas.openxmlformats.org/officeDocument/2006/relationships/hyperlink" Target="https://www.npr.org/2021/02/18/968921933/request-for-myanmars-military-to-relinquish-control-goes-unheeded" TargetMode="External"/><Relationship Id="rId7" Type="http://schemas.openxmlformats.org/officeDocument/2006/relationships/hyperlink" Target="https://www.voanews.com/east-asia-pacific/thousands-protest-myanmar-after-2-demonstrators-killed"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cnn.com/2021/02/20/asia/myanmar-police-protestors-reports-shooting-intl/index.html" TargetMode="External"/><Relationship Id="rId5" Type="http://schemas.openxmlformats.org/officeDocument/2006/relationships/hyperlink" Target="https://www.reuters.com/article/myanmar-politics-facebook/facebook-takes-down-main-page-of-myanmar-military-idUSL1N2KR00Z" TargetMode="External"/><Relationship Id="rId10" Type="http://schemas.openxmlformats.org/officeDocument/2006/relationships/hyperlink" Target="https://www.cnn.com/2021/02/08/asia/myanmar-coup-protests-democracy-intl-hnk/index.html" TargetMode="External"/><Relationship Id="rId4" Type="http://schemas.openxmlformats.org/officeDocument/2006/relationships/hyperlink" Target="https://www.bbc.com/news/world-asia-56074429" TargetMode="External"/><Relationship Id="rId9" Type="http://schemas.openxmlformats.org/officeDocument/2006/relationships/hyperlink" Target="https://www.theguardian.com/world/2021/feb/14/tanks-on-streets-of-myanmar-city-prompt-us-embassy-warnin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 Publisher of the </a:t>
            </a:r>
            <a:r>
              <a:rPr lang="en-US" baseline="0"/>
              <a:t>Social Sciences</a:t>
            </a:r>
            <a:endParaRPr lang="en-US" baseline="0" dirty="0"/>
          </a:p>
        </p:txBody>
      </p:sp>
      <p:sp>
        <p:nvSpPr>
          <p:cNvPr id="4" name="Slide Number Placeholder 3"/>
          <p:cNvSpPr>
            <a:spLocks noGrp="1"/>
          </p:cNvSpPr>
          <p:nvPr>
            <p:ph type="sldNum" sz="quarter" idx="10"/>
          </p:nvPr>
        </p:nvSpPr>
        <p:spPr/>
        <p:txBody>
          <a:bodyPr/>
          <a:lstStyle/>
          <a:p>
            <a:pPr>
              <a:defRPr/>
            </a:pPr>
            <a:fld id="{B28ED156-D1DF-4104-B8D5-5F9B955CBCE7}" type="slidenum">
              <a:rPr lang="en-US" smtClean="0">
                <a:solidFill>
                  <a:prstClr val="black"/>
                </a:solidFill>
              </a:rPr>
              <a:pPr>
                <a:def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04915706-070A-4707-AA18-DDF1820200B2}" type="slidenum">
              <a:rPr lang="en-GB" smtClean="0"/>
              <a:pPr>
                <a:defRPr/>
              </a:pPr>
              <a:t>10</a:t>
            </a:fld>
            <a:endParaRPr lang="en-GB"/>
          </a:p>
        </p:txBody>
      </p:sp>
    </p:spTree>
    <p:extLst>
      <p:ext uri="{BB962C8B-B14F-4D97-AF65-F5344CB8AC3E}">
        <p14:creationId xmlns:p14="http://schemas.microsoft.com/office/powerpoint/2010/main" val="411529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AUDIO/TEXT: </a:t>
            </a:r>
            <a:r>
              <a:rPr lang="en-US" sz="1200" u="sng" kern="1200" dirty="0">
                <a:solidFill>
                  <a:schemeClr val="tx1"/>
                </a:solidFill>
                <a:effectLst/>
                <a:latin typeface="+mn-lt"/>
                <a:ea typeface="+mn-ea"/>
                <a:cs typeface="+mn-cs"/>
                <a:hlinkClick r:id="rId3"/>
              </a:rPr>
              <a:t>https://www.npr.org/2021/02/18/968921933/request-for-myanmars-military-to-relinquish-control-goes-unheeded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TEXT: </a:t>
            </a:r>
            <a:r>
              <a:rPr lang="en-US" sz="1200" u="sng" kern="1200" dirty="0">
                <a:solidFill>
                  <a:schemeClr val="tx1"/>
                </a:solidFill>
                <a:effectLst/>
                <a:latin typeface="+mn-lt"/>
                <a:ea typeface="+mn-ea"/>
                <a:cs typeface="+mn-cs"/>
                <a:hlinkClick r:id="rId4"/>
              </a:rPr>
              <a:t>https://www.bbc.com/news/world-asia-56074429</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TEXT: </a:t>
            </a:r>
            <a:r>
              <a:rPr lang="en-US" sz="1200" u="sng" kern="1200" dirty="0">
                <a:solidFill>
                  <a:schemeClr val="tx1"/>
                </a:solidFill>
                <a:effectLst/>
                <a:latin typeface="+mn-lt"/>
                <a:ea typeface="+mn-ea"/>
                <a:cs typeface="+mn-cs"/>
                <a:hlinkClick r:id="rId5"/>
              </a:rPr>
              <a:t>https://www.reuters.com/article/myanmar-politics-facebook/facebook-takes-down-main-page-of-myanmar-military-idUSL1N2KR00Z</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TEXT/VIDEO: </a:t>
            </a:r>
            <a:r>
              <a:rPr lang="en-US" sz="1200" u="sng" kern="1200" dirty="0">
                <a:solidFill>
                  <a:schemeClr val="tx1"/>
                </a:solidFill>
                <a:effectLst/>
                <a:latin typeface="+mn-lt"/>
                <a:ea typeface="+mn-ea"/>
                <a:cs typeface="+mn-cs"/>
                <a:hlinkClick r:id="rId6"/>
              </a:rPr>
              <a:t>https://www.cnn.com/2021/02/20/asia/myanmar-police-protestors-reports-shooting-intl/index.html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TEXT: </a:t>
            </a:r>
            <a:r>
              <a:rPr lang="en-US" sz="1200" u="sng" kern="1200" dirty="0">
                <a:solidFill>
                  <a:schemeClr val="tx1"/>
                </a:solidFill>
                <a:effectLst/>
                <a:latin typeface="+mn-lt"/>
                <a:ea typeface="+mn-ea"/>
                <a:cs typeface="+mn-cs"/>
                <a:hlinkClick r:id="rId7"/>
              </a:rPr>
              <a:t>https://www.voanews.com/east-asia-pacific/thousands-protest-myanmar-after-2-demonstrators-killed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TEXT: </a:t>
            </a:r>
            <a:r>
              <a:rPr lang="en-US" sz="1200" u="sng" kern="1200" dirty="0">
                <a:solidFill>
                  <a:schemeClr val="tx1"/>
                </a:solidFill>
                <a:effectLst/>
                <a:latin typeface="+mn-lt"/>
                <a:ea typeface="+mn-ea"/>
                <a:cs typeface="+mn-cs"/>
                <a:hlinkClick r:id="rId8"/>
              </a:rPr>
              <a:t>https://www.vox.com/2021/2/14/22282818/myanmar-protests-military-coup-arrest-suu-kyi</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TEXT/VIDEO: </a:t>
            </a:r>
            <a:r>
              <a:rPr lang="en-US" sz="1200" u="sng" kern="1200" dirty="0">
                <a:solidFill>
                  <a:schemeClr val="tx1"/>
                </a:solidFill>
                <a:effectLst/>
                <a:latin typeface="+mn-lt"/>
                <a:ea typeface="+mn-ea"/>
                <a:cs typeface="+mn-cs"/>
                <a:hlinkClick r:id="rId9"/>
              </a:rPr>
              <a:t>https://www.theguardian.com/world/2021/feb/14/tanks-on-streets-of-myanmar-city-prompt-us-embassy-warning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TEXT/VIDEO: </a:t>
            </a:r>
            <a:r>
              <a:rPr lang="en-US" sz="1200" u="sng" kern="1200" dirty="0">
                <a:solidFill>
                  <a:schemeClr val="tx1"/>
                </a:solidFill>
                <a:effectLst/>
                <a:latin typeface="+mn-lt"/>
                <a:ea typeface="+mn-ea"/>
                <a:cs typeface="+mn-cs"/>
                <a:hlinkClick r:id="rId10"/>
              </a:rPr>
              <a:t>https://www.cnn.com/2021/02/08/asia/myanmar-coup-protests-democracy-intl-hnk/index.html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04915706-070A-4707-AA18-DDF1820200B2}" type="slidenum">
              <a:rPr lang="en-GB" smtClean="0"/>
              <a:pPr>
                <a:defRPr/>
              </a:pPr>
              <a:t>2</a:t>
            </a:fld>
            <a:endParaRPr lang="en-GB"/>
          </a:p>
        </p:txBody>
      </p:sp>
    </p:spTree>
    <p:extLst>
      <p:ext uri="{BB962C8B-B14F-4D97-AF65-F5344CB8AC3E}">
        <p14:creationId xmlns:p14="http://schemas.microsoft.com/office/powerpoint/2010/main" val="396729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4915706-070A-4707-AA18-DDF1820200B2}" type="slidenum">
              <a:rPr lang="en-GB" smtClean="0"/>
              <a:pPr>
                <a:defRPr/>
              </a:pPr>
              <a:t>3</a:t>
            </a:fld>
            <a:endParaRPr lang="en-GB"/>
          </a:p>
        </p:txBody>
      </p:sp>
    </p:spTree>
    <p:extLst>
      <p:ext uri="{BB962C8B-B14F-4D97-AF65-F5344CB8AC3E}">
        <p14:creationId xmlns:p14="http://schemas.microsoft.com/office/powerpoint/2010/main" val="1765520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04915706-070A-4707-AA18-DDF1820200B2}" type="slidenum">
              <a:rPr lang="en-GB" smtClean="0"/>
              <a:pPr>
                <a:defRPr/>
              </a:pPr>
              <a:t>4</a:t>
            </a:fld>
            <a:endParaRPr lang="en-GB"/>
          </a:p>
        </p:txBody>
      </p:sp>
    </p:spTree>
    <p:extLst>
      <p:ext uri="{BB962C8B-B14F-4D97-AF65-F5344CB8AC3E}">
        <p14:creationId xmlns:p14="http://schemas.microsoft.com/office/powerpoint/2010/main" val="2647072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04915706-070A-4707-AA18-DDF1820200B2}" type="slidenum">
              <a:rPr lang="en-GB" smtClean="0"/>
              <a:pPr>
                <a:defRPr/>
              </a:pPr>
              <a:t>5</a:t>
            </a:fld>
            <a:endParaRPr lang="en-GB"/>
          </a:p>
        </p:txBody>
      </p:sp>
    </p:spTree>
    <p:extLst>
      <p:ext uri="{BB962C8B-B14F-4D97-AF65-F5344CB8AC3E}">
        <p14:creationId xmlns:p14="http://schemas.microsoft.com/office/powerpoint/2010/main" val="1033074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04915706-070A-4707-AA18-DDF1820200B2}" type="slidenum">
              <a:rPr lang="en-GB" smtClean="0"/>
              <a:pPr>
                <a:defRPr/>
              </a:pPr>
              <a:t>6</a:t>
            </a:fld>
            <a:endParaRPr lang="en-GB"/>
          </a:p>
        </p:txBody>
      </p:sp>
    </p:spTree>
    <p:extLst>
      <p:ext uri="{BB962C8B-B14F-4D97-AF65-F5344CB8AC3E}">
        <p14:creationId xmlns:p14="http://schemas.microsoft.com/office/powerpoint/2010/main" val="152795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04915706-070A-4707-AA18-DDF1820200B2}" type="slidenum">
              <a:rPr lang="en-GB" smtClean="0"/>
              <a:pPr>
                <a:defRPr/>
              </a:pPr>
              <a:t>7</a:t>
            </a:fld>
            <a:endParaRPr lang="en-GB"/>
          </a:p>
        </p:txBody>
      </p:sp>
    </p:spTree>
    <p:extLst>
      <p:ext uri="{BB962C8B-B14F-4D97-AF65-F5344CB8AC3E}">
        <p14:creationId xmlns:p14="http://schemas.microsoft.com/office/powerpoint/2010/main" val="2850674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04915706-070A-4707-AA18-DDF1820200B2}" type="slidenum">
              <a:rPr lang="en-GB" smtClean="0"/>
              <a:pPr>
                <a:defRPr/>
              </a:pPr>
              <a:t>8</a:t>
            </a:fld>
            <a:endParaRPr lang="en-GB"/>
          </a:p>
        </p:txBody>
      </p:sp>
    </p:spTree>
    <p:extLst>
      <p:ext uri="{BB962C8B-B14F-4D97-AF65-F5344CB8AC3E}">
        <p14:creationId xmlns:p14="http://schemas.microsoft.com/office/powerpoint/2010/main" val="2069516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04915706-070A-4707-AA18-DDF1820200B2}" type="slidenum">
              <a:rPr lang="en-GB" smtClean="0"/>
              <a:pPr>
                <a:defRPr/>
              </a:pPr>
              <a:t>9</a:t>
            </a:fld>
            <a:endParaRPr lang="en-GB"/>
          </a:p>
        </p:txBody>
      </p:sp>
    </p:spTree>
    <p:extLst>
      <p:ext uri="{BB962C8B-B14F-4D97-AF65-F5344CB8AC3E}">
        <p14:creationId xmlns:p14="http://schemas.microsoft.com/office/powerpoint/2010/main" val="4193048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tart Slide">
    <p:spTree>
      <p:nvGrpSpPr>
        <p:cNvPr id="1" name=""/>
        <p:cNvGrpSpPr/>
        <p:nvPr/>
      </p:nvGrpSpPr>
      <p:grpSpPr>
        <a:xfrm>
          <a:off x="0" y="0"/>
          <a:ext cx="0" cy="0"/>
          <a:chOff x="0" y="0"/>
          <a:chExt cx="0" cy="0"/>
        </a:xfrm>
      </p:grpSpPr>
      <p:sp>
        <p:nvSpPr>
          <p:cNvPr id="10" name="Oval 9"/>
          <p:cNvSpPr/>
          <p:nvPr userDrawn="1"/>
        </p:nvSpPr>
        <p:spPr>
          <a:xfrm>
            <a:off x="-354260" y="-173283"/>
            <a:ext cx="4792909" cy="4792909"/>
          </a:xfrm>
          <a:prstGeom prst="ellipse">
            <a:avLst/>
          </a:prstGeom>
          <a:solidFill>
            <a:srgbClr val="002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29445" y="951570"/>
            <a:ext cx="3600400" cy="2801280"/>
          </a:xfrm>
        </p:spPr>
        <p:txBody>
          <a:bodyPr>
            <a:noAutofit/>
          </a:bodyPr>
          <a:lstStyle>
            <a:lvl1pPr marL="0" indent="0">
              <a:buFont typeface="Arial" pitchFamily="34" charset="0"/>
              <a:buNone/>
              <a:defRPr sz="3300" b="1">
                <a:solidFill>
                  <a:schemeClr val="bg1"/>
                </a:solidFill>
              </a:defRPr>
            </a:lvl1pPr>
          </a:lstStyle>
          <a:p>
            <a:pPr lvl="0"/>
            <a:r>
              <a:rPr lang="en-US" dirty="0"/>
              <a:t>SAGE Master for Slide shows – Title goes here, move this to middle of circle</a:t>
            </a:r>
          </a:p>
        </p:txBody>
      </p:sp>
      <p:sp>
        <p:nvSpPr>
          <p:cNvPr id="9" name="TextBox 8"/>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pic>
        <p:nvPicPr>
          <p:cNvPr id="1026"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Playb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23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772" y="197068"/>
            <a:ext cx="7106456" cy="4382580"/>
          </a:xfrm>
          <a:prstGeom prst="rect">
            <a:avLst/>
          </a:prstGeom>
        </p:spPr>
      </p:pic>
      <p:pic>
        <p:nvPicPr>
          <p:cNvPr id="5" name="Picture 2" descr="M:\TEMPLATES\SLIDE SHOWS\New Powerpoint Master Slides\FINAL\!SAGE_Publising_logo_master_RG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14" name="Chart Placeholder 12"/>
          <p:cNvSpPr>
            <a:spLocks noGrp="1"/>
          </p:cNvSpPr>
          <p:nvPr>
            <p:ph type="chart" sz="quarter" idx="10"/>
          </p:nvPr>
        </p:nvSpPr>
        <p:spPr>
          <a:xfrm>
            <a:off x="468313" y="1437085"/>
            <a:ext cx="8218487" cy="2862263"/>
          </a:xfrm>
        </p:spPr>
        <p:txBody>
          <a:bodyPr/>
          <a:lstStyle/>
          <a:p>
            <a:r>
              <a:rPr lang="en-GB"/>
              <a:t>Click icon to add chart</a:t>
            </a:r>
            <a:endParaRPr lang="en-US"/>
          </a:p>
        </p:txBody>
      </p:sp>
      <p:pic>
        <p:nvPicPr>
          <p:cNvPr id="8"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Slide Option 2">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67545" y="951570"/>
            <a:ext cx="8019231" cy="2827474"/>
          </a:xfrm>
        </p:spPr>
        <p:txBody>
          <a:bodyPr>
            <a:noAutofit/>
          </a:bodyPr>
          <a:lstStyle>
            <a:lvl1pPr marL="0" indent="0">
              <a:buFont typeface="Arial" pitchFamily="34" charset="0"/>
              <a:buNone/>
              <a:defRPr sz="6000" b="1">
                <a:solidFill>
                  <a:schemeClr val="tx1"/>
                </a:solidFill>
              </a:defRPr>
            </a:lvl1pPr>
          </a:lstStyle>
          <a:p>
            <a:pPr lvl="0"/>
            <a:r>
              <a:rPr lang="en-US" dirty="0"/>
              <a:t>SAGE Master for Slide shows – Title goes here</a:t>
            </a:r>
          </a:p>
        </p:txBody>
      </p:sp>
      <p:pic>
        <p:nvPicPr>
          <p:cNvPr id="6"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extLst>
      <p:ext uri="{BB962C8B-B14F-4D97-AF65-F5344CB8AC3E}">
        <p14:creationId xmlns:p14="http://schemas.microsoft.com/office/powerpoint/2010/main" val="3031332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lvl1pPr>
          </a:lstStyle>
          <a:p>
            <a:r>
              <a:rPr lang="en-GB"/>
              <a:t>Click to edit Master title style</a:t>
            </a:r>
            <a:endParaRPr lang="en-US" dirty="0"/>
          </a:p>
        </p:txBody>
      </p:sp>
      <p:sp>
        <p:nvSpPr>
          <p:cNvPr id="3" name="Subtitle 2"/>
          <p:cNvSpPr>
            <a:spLocks noGrp="1"/>
          </p:cNvSpPr>
          <p:nvPr>
            <p:ph type="subTitle" idx="1"/>
          </p:nvPr>
        </p:nvSpPr>
        <p:spPr>
          <a:xfrm>
            <a:off x="685800" y="2538431"/>
            <a:ext cx="7772400" cy="1314450"/>
          </a:xfrm>
        </p:spPr>
        <p:txBody>
          <a:bodyPr>
            <a:normAutofit/>
          </a:bodyPr>
          <a:lstStyle>
            <a:lvl1pPr marL="0" indent="0" algn="l">
              <a:buNone/>
              <a:defRPr sz="3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pic>
        <p:nvPicPr>
          <p:cNvPr id="7"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ubtitle-Speak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73950"/>
            <a:ext cx="7772400" cy="1102519"/>
          </a:xfrm>
        </p:spPr>
        <p:txBody>
          <a:bodyPr>
            <a:noAutofit/>
          </a:bodyPr>
          <a:lstStyle>
            <a:lvl1pPr algn="l">
              <a:defRPr sz="6000" b="1"/>
            </a:lvl1pPr>
          </a:lstStyle>
          <a:p>
            <a:r>
              <a:rPr lang="en-GB"/>
              <a:t>Click to edit Master title style</a:t>
            </a:r>
            <a:endParaRPr lang="en-US" dirty="0"/>
          </a:p>
        </p:txBody>
      </p:sp>
      <p:sp>
        <p:nvSpPr>
          <p:cNvPr id="3" name="Subtitle 2"/>
          <p:cNvSpPr>
            <a:spLocks noGrp="1"/>
          </p:cNvSpPr>
          <p:nvPr>
            <p:ph type="subTitle" idx="1"/>
          </p:nvPr>
        </p:nvSpPr>
        <p:spPr>
          <a:xfrm>
            <a:off x="685800" y="2100282"/>
            <a:ext cx="7772400" cy="519094"/>
          </a:xfrm>
        </p:spPr>
        <p:txBody>
          <a:bodyPr>
            <a:normAutofit/>
          </a:bodyPr>
          <a:lstStyle>
            <a:lvl1pPr marL="0" indent="0" algn="l">
              <a:buNone/>
              <a:defRPr sz="3200">
                <a:solidFill>
                  <a:srgbClr val="708DE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13" name="Content Placeholder 12"/>
          <p:cNvSpPr>
            <a:spLocks noGrp="1"/>
          </p:cNvSpPr>
          <p:nvPr>
            <p:ph sz="quarter" idx="10"/>
          </p:nvPr>
        </p:nvSpPr>
        <p:spPr>
          <a:xfrm>
            <a:off x="685800" y="2952750"/>
            <a:ext cx="7772400" cy="581025"/>
          </a:xfrm>
        </p:spPr>
        <p:txBody>
          <a:bodyPr>
            <a:normAutofit/>
          </a:bodyPr>
          <a:lstStyle>
            <a:lvl1pPr marL="0" indent="0">
              <a:buNone/>
              <a:defRPr sz="2800"/>
            </a:lvl1pPr>
          </a:lstStyle>
          <a:p>
            <a:pPr lvl="0"/>
            <a:r>
              <a:rPr lang="en-GB"/>
              <a:t>Click to edit Master text styles</a:t>
            </a:r>
          </a:p>
        </p:txBody>
      </p:sp>
      <p:pic>
        <p:nvPicPr>
          <p:cNvPr id="7"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extLst>
      <p:ext uri="{BB962C8B-B14F-4D97-AF65-F5344CB8AC3E}">
        <p14:creationId xmlns:p14="http://schemas.microsoft.com/office/powerpoint/2010/main" val="743737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57200" y="1437624"/>
            <a:ext cx="8229600" cy="28623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ech bubble 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57201" y="1437624"/>
            <a:ext cx="4647235" cy="28623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 Placeholder 8"/>
          <p:cNvSpPr>
            <a:spLocks noGrp="1"/>
          </p:cNvSpPr>
          <p:nvPr>
            <p:ph type="body" sz="quarter" idx="10"/>
          </p:nvPr>
        </p:nvSpPr>
        <p:spPr>
          <a:xfrm>
            <a:off x="5991225" y="1437624"/>
            <a:ext cx="2695574" cy="1400826"/>
          </a:xfrm>
          <a:prstGeom prst="wedgeRoundRectCallout">
            <a:avLst>
              <a:gd name="adj1" fmla="val 8962"/>
              <a:gd name="adj2" fmla="val 85240"/>
              <a:gd name="adj3" fmla="val 16667"/>
            </a:avLst>
          </a:prstGeom>
          <a:solidFill>
            <a:schemeClr val="tx1"/>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pic>
        <p:nvPicPr>
          <p:cNvPr id="10"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ech bubble lef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039566" y="1437624"/>
            <a:ext cx="4647235" cy="28623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8"/>
          <p:cNvSpPr>
            <a:spLocks noGrp="1"/>
          </p:cNvSpPr>
          <p:nvPr>
            <p:ph type="body" sz="quarter" idx="11"/>
          </p:nvPr>
        </p:nvSpPr>
        <p:spPr>
          <a:xfrm>
            <a:off x="457200" y="1435701"/>
            <a:ext cx="2695574" cy="1400826"/>
          </a:xfrm>
          <a:prstGeom prst="wedgeRoundRectCallout">
            <a:avLst>
              <a:gd name="adj1" fmla="val -7999"/>
              <a:gd name="adj2" fmla="val 77761"/>
              <a:gd name="adj3" fmla="val 16667"/>
            </a:avLst>
          </a:prstGeom>
          <a:solidFill>
            <a:schemeClr val="tx1"/>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pic>
        <p:nvPicPr>
          <p:cNvPr id="9"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ox">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881548" y="676275"/>
            <a:ext cx="7380907" cy="3257550"/>
          </a:xfrm>
          <a:prstGeom prst="roundRect">
            <a:avLst>
              <a:gd name="adj" fmla="val 9731"/>
            </a:avLst>
          </a:prstGeom>
          <a:solidFill>
            <a:srgbClr val="002395">
              <a:alpha val="45000"/>
            </a:srgbClr>
          </a:solidFill>
          <a:ln>
            <a:noFill/>
          </a:ln>
        </p:spPr>
        <p:style>
          <a:lnRef idx="2">
            <a:schemeClr val="dk1"/>
          </a:lnRef>
          <a:fillRef idx="1">
            <a:schemeClr val="lt1"/>
          </a:fillRef>
          <a:effectRef idx="0">
            <a:schemeClr val="dk1"/>
          </a:effectRef>
          <a:fontRef idx="none"/>
        </p:style>
        <p:txBody>
          <a:bodyPr wrap="square" lIns="365760" tIns="274320" rIns="365760" bIns="274320">
            <a:normAutofit/>
          </a:bodyPr>
          <a:lstStyle>
            <a:lvl1pPr marL="0" indent="0">
              <a:buNone/>
              <a:defRPr sz="27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pic>
        <p:nvPicPr>
          <p:cNvPr id="7"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099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77" r:id="rId2"/>
    <p:sldLayoutId id="2147483657" r:id="rId3"/>
    <p:sldLayoutId id="2147483678" r:id="rId4"/>
    <p:sldLayoutId id="2147483658" r:id="rId5"/>
    <p:sldLayoutId id="2147483673" r:id="rId6"/>
    <p:sldLayoutId id="2147483674" r:id="rId7"/>
    <p:sldLayoutId id="2147483670" r:id="rId8"/>
    <p:sldLayoutId id="2147483671" r:id="rId9"/>
    <p:sldLayoutId id="2147483676" r:id="rId10"/>
    <p:sldLayoutId id="2147483672" r:id="rId11"/>
    <p:sldLayoutId id="2147483675" r:id="rId12"/>
  </p:sldLayoutIdLst>
  <p:txStyles>
    <p:titleStyle>
      <a:lvl1pPr algn="ctr" defTabSz="914400" rtl="0" eaLnBrk="1" latinLnBrk="0" hangingPunct="1">
        <a:spcBef>
          <a:spcPct val="0"/>
        </a:spcBef>
        <a:buNone/>
        <a:defRPr sz="4400" kern="1200">
          <a:solidFill>
            <a:srgbClr val="002395"/>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rgbClr val="002395"/>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rgbClr val="002395"/>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002395"/>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LIswOOUyPoc" TargetMode="External"/><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youtu.be/gz8jCYuIPLQ" TargetMode="External"/><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www.youtube.com/watch?v=qekJvP_eUPA" TargetMode="External"/><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9445" y="951570"/>
            <a:ext cx="3957360" cy="2801280"/>
          </a:xfrm>
        </p:spPr>
        <p:txBody>
          <a:bodyPr>
            <a:normAutofit/>
          </a:bodyPr>
          <a:lstStyle/>
          <a:p>
            <a:r>
              <a:rPr lang="en-US" sz="4000" dirty="0"/>
              <a:t>SAGE Lecture Spark</a:t>
            </a:r>
            <a:endParaRPr lang="en-US" sz="2400" b="0" dirty="0"/>
          </a:p>
          <a:p>
            <a:endParaRPr lang="en-US" sz="2800" b="0" dirty="0"/>
          </a:p>
          <a:p>
            <a:r>
              <a:rPr lang="en-US" sz="2800" b="0" dirty="0"/>
              <a:t>[February 22, 2021]</a:t>
            </a:r>
          </a:p>
        </p:txBody>
      </p:sp>
    </p:spTree>
    <p:extLst>
      <p:ext uri="{BB962C8B-B14F-4D97-AF65-F5344CB8AC3E}">
        <p14:creationId xmlns:p14="http://schemas.microsoft.com/office/powerpoint/2010/main" val="1464241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err="1"/>
              <a:t>Current</a:t>
            </a:r>
            <a:r>
              <a:rPr lang="de-CH" dirty="0"/>
              <a:t> Events Quiz</a:t>
            </a:r>
            <a:endParaRPr lang="en-US" dirty="0"/>
          </a:p>
        </p:txBody>
      </p:sp>
      <p:sp>
        <p:nvSpPr>
          <p:cNvPr id="5" name="Content Placeholder 4"/>
          <p:cNvSpPr>
            <a:spLocks noGrp="1"/>
          </p:cNvSpPr>
          <p:nvPr>
            <p:ph idx="1"/>
          </p:nvPr>
        </p:nvSpPr>
        <p:spPr/>
        <p:txBody>
          <a:bodyPr>
            <a:noAutofit/>
          </a:bodyPr>
          <a:lstStyle/>
          <a:p>
            <a:pPr marL="0" indent="0">
              <a:buNone/>
            </a:pPr>
            <a:r>
              <a:rPr lang="en-US" sz="2200" dirty="0"/>
              <a:t>A sociologist using the _______ perspective would likely be interested in researching how individuals define the images they see in social media about the protests differently from those in the dominant media and how that influences their interpretation and response to the events. </a:t>
            </a:r>
          </a:p>
          <a:p>
            <a:pPr marL="457200" lvl="0" indent="-457200">
              <a:buFont typeface="+mj-lt"/>
              <a:buAutoNum type="alphaLcPeriod"/>
            </a:pPr>
            <a:r>
              <a:rPr lang="en-US" sz="2200" dirty="0"/>
              <a:t>Functionalist</a:t>
            </a:r>
          </a:p>
          <a:p>
            <a:pPr marL="457200" lvl="0" indent="-457200">
              <a:buFont typeface="+mj-lt"/>
              <a:buAutoNum type="alphaLcPeriod"/>
            </a:pPr>
            <a:r>
              <a:rPr lang="en-US" sz="2200" b="1" dirty="0"/>
              <a:t>Symbolic-Interactionist</a:t>
            </a:r>
            <a:endParaRPr lang="en-US" sz="2200" dirty="0"/>
          </a:p>
          <a:p>
            <a:pPr marL="457200" lvl="0" indent="-457200">
              <a:buFont typeface="+mj-lt"/>
              <a:buAutoNum type="alphaLcPeriod"/>
            </a:pPr>
            <a:r>
              <a:rPr lang="en-US" sz="2200" dirty="0"/>
              <a:t>Conflict</a:t>
            </a:r>
          </a:p>
          <a:p>
            <a:pPr marL="457200" lvl="0" indent="-457200">
              <a:buFont typeface="+mj-lt"/>
              <a:buAutoNum type="alphaLcPeriod"/>
            </a:pPr>
            <a:r>
              <a:rPr lang="en-US" sz="2200" dirty="0"/>
              <a:t>Rational Choice</a:t>
            </a:r>
          </a:p>
        </p:txBody>
      </p:sp>
    </p:spTree>
    <p:extLst>
      <p:ext uri="{BB962C8B-B14F-4D97-AF65-F5344CB8AC3E}">
        <p14:creationId xmlns:p14="http://schemas.microsoft.com/office/powerpoint/2010/main" val="2094304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Key </a:t>
            </a:r>
            <a:r>
              <a:rPr lang="de-CH" dirty="0" err="1"/>
              <a:t>Concepts</a:t>
            </a:r>
            <a:endParaRPr lang="en-US" dirty="0"/>
          </a:p>
        </p:txBody>
      </p:sp>
      <p:sp>
        <p:nvSpPr>
          <p:cNvPr id="5" name="Content Placeholder 4"/>
          <p:cNvSpPr>
            <a:spLocks noGrp="1"/>
          </p:cNvSpPr>
          <p:nvPr>
            <p:ph idx="1"/>
          </p:nvPr>
        </p:nvSpPr>
        <p:spPr/>
        <p:txBody>
          <a:bodyPr>
            <a:normAutofit fontScale="85000" lnSpcReduction="20000"/>
          </a:bodyPr>
          <a:lstStyle/>
          <a:p>
            <a:pPr>
              <a:lnSpc>
                <a:spcPct val="120000"/>
              </a:lnSpc>
            </a:pPr>
            <a:r>
              <a:rPr lang="en-US" dirty="0"/>
              <a:t>KC1: Compare and contrast the Myanmar Protest and government response with the Summer 2020 protests in the United States. </a:t>
            </a:r>
          </a:p>
          <a:p>
            <a:pPr>
              <a:lnSpc>
                <a:spcPct val="120000"/>
              </a:lnSpc>
            </a:pPr>
            <a:r>
              <a:rPr lang="en-US" dirty="0"/>
              <a:t>KC2: Discuss how the military industrial complex – interconnection among business, military, and government – drive the normalization of lethal responses to public protest. </a:t>
            </a:r>
          </a:p>
          <a:p>
            <a:pPr>
              <a:lnSpc>
                <a:spcPct val="120000"/>
              </a:lnSpc>
            </a:pPr>
            <a:r>
              <a:rPr lang="en-US" dirty="0"/>
              <a:t>KC3: Explain the role of media (specifically social media) in contributing to the narrative that emerges related to acts of civil disobedience. </a:t>
            </a:r>
          </a:p>
        </p:txBody>
      </p:sp>
    </p:spTree>
    <p:extLst>
      <p:ext uri="{BB962C8B-B14F-4D97-AF65-F5344CB8AC3E}">
        <p14:creationId xmlns:p14="http://schemas.microsoft.com/office/powerpoint/2010/main" val="2627629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t>Myanmar Protests</a:t>
            </a:r>
          </a:p>
        </p:txBody>
      </p:sp>
      <p:sp>
        <p:nvSpPr>
          <p:cNvPr id="5" name="Content Placeholder 4"/>
          <p:cNvSpPr>
            <a:spLocks noGrp="1"/>
          </p:cNvSpPr>
          <p:nvPr>
            <p:ph idx="1"/>
          </p:nvPr>
        </p:nvSpPr>
        <p:spPr>
          <a:xfrm>
            <a:off x="457199" y="1437624"/>
            <a:ext cx="8229599" cy="2995480"/>
          </a:xfrm>
        </p:spPr>
        <p:txBody>
          <a:bodyPr>
            <a:noAutofit/>
          </a:bodyPr>
          <a:lstStyle/>
          <a:p>
            <a:r>
              <a:rPr lang="en-US" sz="1300" dirty="0"/>
              <a:t>On February 1, 2021 members of the Myanmar military, led by Min Aung Hlaing (the Commander-in-Chief of the Tatmadaw, overthrew the recently installed administration of the pro-democracy National League for Democracy (NLD) party. As of this past week, over 450 members of the part are being detained, most without any formal charges or evidence, by military forces. Public protests have erupted in the country ever since, with members wearing red (the color most commonly associated with the NLD), engaging in acts of civil disobedience including labor walkouts, boycotting companies associated with funding and supporting the military, and formally recognizing the results of their democratic election as the true definition of who should be leading their country. In response, the military forces have used internet blackouts and criminal sentences against protestors. Saturday, the military showed the lengths they were willing to go to protect their position. Opening fire on civilian protestors, 40 were wounded and 2 were killed in the bloodiest day in the peaceful resistance to authoritarian rule in a country that is no stranger to military rule, having battled it since the last military coup on March 2, 1962. In this week’s Lecture Spark, we explore the most recent forced removal of the first non-military pro-democratic administration through the lens of sociology. Specifically, we use the concepts of authoritarianism, social control, ethnocentrism, the military-industrial complex, and media as an instrument of social change.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E418-B3E1-8E49-8CD2-837F8192CE17}"/>
              </a:ext>
            </a:extLst>
          </p:cNvPr>
          <p:cNvSpPr>
            <a:spLocks noGrp="1"/>
          </p:cNvSpPr>
          <p:nvPr>
            <p:ph type="title"/>
          </p:nvPr>
        </p:nvSpPr>
        <p:spPr>
          <a:xfrm>
            <a:off x="457200" y="364350"/>
            <a:ext cx="8229600" cy="857250"/>
          </a:xfrm>
        </p:spPr>
        <p:txBody>
          <a:bodyPr anchor="ctr">
            <a:normAutofit/>
          </a:bodyPr>
          <a:lstStyle/>
          <a:p>
            <a:r>
              <a:rPr lang="en-US"/>
              <a:t>Myanmar Protests</a:t>
            </a:r>
          </a:p>
        </p:txBody>
      </p:sp>
      <p:pic>
        <p:nvPicPr>
          <p:cNvPr id="5" name="yt1s.com - Myanmar protesters undeterred by worst day of violence_360p" descr="yt1s.com - Myanmar protesters undeterred by worst day of violence_360p">
            <a:hlinkClick r:id="" action="ppaction://media"/>
            <a:extLst>
              <a:ext uri="{FF2B5EF4-FFF2-40B4-BE49-F238E27FC236}">
                <a16:creationId xmlns:a16="http://schemas.microsoft.com/office/drawing/2014/main" id="{485C2A46-38DE-394A-AB79-EFEB24296E3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1" y="1561749"/>
            <a:ext cx="4647235" cy="2614069"/>
          </a:xfrm>
          <a:noFill/>
        </p:spPr>
      </p:pic>
      <p:sp>
        <p:nvSpPr>
          <p:cNvPr id="10" name="Text Placeholder 3">
            <a:extLst>
              <a:ext uri="{FF2B5EF4-FFF2-40B4-BE49-F238E27FC236}">
                <a16:creationId xmlns:a16="http://schemas.microsoft.com/office/drawing/2014/main" id="{E9A130D6-F775-4A17-9427-EE8B2485D369}"/>
              </a:ext>
            </a:extLst>
          </p:cNvPr>
          <p:cNvSpPr>
            <a:spLocks noGrp="1"/>
          </p:cNvSpPr>
          <p:nvPr>
            <p:ph type="body" sz="quarter" idx="10"/>
          </p:nvPr>
        </p:nvSpPr>
        <p:spPr>
          <a:xfrm>
            <a:off x="5991225" y="1437624"/>
            <a:ext cx="2695575" cy="2676525"/>
          </a:xfrm>
        </p:spPr>
        <p:txBody>
          <a:bodyPr/>
          <a:lstStyle/>
          <a:p>
            <a:endParaRPr lang="en-US" sz="1000" dirty="0"/>
          </a:p>
          <a:p>
            <a:endParaRPr lang="en-US" sz="1000" dirty="0"/>
          </a:p>
          <a:p>
            <a:r>
              <a:rPr lang="en-US" sz="1000" dirty="0"/>
              <a:t>Myanmar protesters undeterred by worst day of violence</a:t>
            </a:r>
          </a:p>
          <a:p>
            <a:r>
              <a:rPr lang="en-US" sz="1000" b="0" u="sng" dirty="0">
                <a:hlinkClick r:id="rId6"/>
              </a:rPr>
              <a:t>https://youtu.be/LIswOOUyPoc</a:t>
            </a:r>
            <a:r>
              <a:rPr lang="en-US" sz="1000" b="0" dirty="0"/>
              <a:t> </a:t>
            </a:r>
          </a:p>
          <a:p>
            <a:r>
              <a:rPr lang="en-US" sz="1000" b="0" dirty="0"/>
              <a:t>Tens of thousands of opponents of Myanmar military coup gathered again on Sunday across the country, undeterred by the bloodiest episode of their campaign the previous day when security forces killed two protesters</a:t>
            </a:r>
          </a:p>
          <a:p>
            <a:endParaRPr lang="en-US" dirty="0"/>
          </a:p>
        </p:txBody>
      </p:sp>
    </p:spTree>
    <p:extLst>
      <p:ext uri="{BB962C8B-B14F-4D97-AF65-F5344CB8AC3E}">
        <p14:creationId xmlns:p14="http://schemas.microsoft.com/office/powerpoint/2010/main" val="403074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E418-B3E1-8E49-8CD2-837F8192CE17}"/>
              </a:ext>
            </a:extLst>
          </p:cNvPr>
          <p:cNvSpPr>
            <a:spLocks noGrp="1"/>
          </p:cNvSpPr>
          <p:nvPr>
            <p:ph type="title"/>
          </p:nvPr>
        </p:nvSpPr>
        <p:spPr>
          <a:xfrm>
            <a:off x="457200" y="364350"/>
            <a:ext cx="8229600" cy="857250"/>
          </a:xfrm>
        </p:spPr>
        <p:txBody>
          <a:bodyPr anchor="ctr">
            <a:normAutofit/>
          </a:bodyPr>
          <a:lstStyle/>
          <a:p>
            <a:r>
              <a:rPr lang="en-US"/>
              <a:t>Myanmar Protests</a:t>
            </a:r>
          </a:p>
        </p:txBody>
      </p:sp>
      <p:pic>
        <p:nvPicPr>
          <p:cNvPr id="5" name="yt1s.com - Risk of violence grows in Myanmar as protesters remain defiant_360p" descr="yt1s.com - Risk of violence grows in Myanmar as protesters remain defiant_360p">
            <a:hlinkClick r:id="" action="ppaction://media"/>
            <a:extLst>
              <a:ext uri="{FF2B5EF4-FFF2-40B4-BE49-F238E27FC236}">
                <a16:creationId xmlns:a16="http://schemas.microsoft.com/office/drawing/2014/main" id="{9793850E-4B38-9A47-A50B-1D62D108DC0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039566" y="1561749"/>
            <a:ext cx="4647235" cy="2614069"/>
          </a:xfrm>
          <a:noFill/>
        </p:spPr>
      </p:pic>
      <p:sp>
        <p:nvSpPr>
          <p:cNvPr id="10" name="Text Placeholder 3">
            <a:extLst>
              <a:ext uri="{FF2B5EF4-FFF2-40B4-BE49-F238E27FC236}">
                <a16:creationId xmlns:a16="http://schemas.microsoft.com/office/drawing/2014/main" id="{93A30B52-A73A-41F9-BC2D-74A26E836DC2}"/>
              </a:ext>
            </a:extLst>
          </p:cNvPr>
          <p:cNvSpPr>
            <a:spLocks noGrp="1"/>
          </p:cNvSpPr>
          <p:nvPr>
            <p:ph type="body" sz="quarter" idx="11"/>
          </p:nvPr>
        </p:nvSpPr>
        <p:spPr>
          <a:xfrm>
            <a:off x="457200" y="1435701"/>
            <a:ext cx="2695575" cy="2679700"/>
          </a:xfrm>
        </p:spPr>
        <p:txBody>
          <a:bodyPr/>
          <a:lstStyle/>
          <a:p>
            <a:endParaRPr lang="en-US" sz="1000" b="0" dirty="0"/>
          </a:p>
          <a:p>
            <a:r>
              <a:rPr lang="en-US" sz="1000" dirty="0"/>
              <a:t>Risk of violence grows in Myanmar as protesters remain defiant</a:t>
            </a:r>
          </a:p>
          <a:p>
            <a:r>
              <a:rPr lang="en-US" sz="1000" b="0" u="sng" dirty="0">
                <a:hlinkClick r:id="rId6"/>
              </a:rPr>
              <a:t>https://youtu.be/gz8jCYuIPLQ</a:t>
            </a:r>
            <a:r>
              <a:rPr lang="en-US" sz="1000" b="0" dirty="0"/>
              <a:t> </a:t>
            </a:r>
          </a:p>
          <a:p>
            <a:r>
              <a:rPr lang="en-US" sz="1000" b="0" dirty="0"/>
              <a:t>Anti-coup protests grow bigger and more committed in Myanmar despite gunfire and military tanks on the streets. But as tensions rise between the two sides, United Nations official warns of the possibility of a bloodbath. </a:t>
            </a:r>
            <a:endParaRPr lang="en-US" dirty="0"/>
          </a:p>
        </p:txBody>
      </p:sp>
    </p:spTree>
    <p:extLst>
      <p:ext uri="{BB962C8B-B14F-4D97-AF65-F5344CB8AC3E}">
        <p14:creationId xmlns:p14="http://schemas.microsoft.com/office/powerpoint/2010/main" val="241806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9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E418-B3E1-8E49-8CD2-837F8192CE17}"/>
              </a:ext>
            </a:extLst>
          </p:cNvPr>
          <p:cNvSpPr>
            <a:spLocks noGrp="1"/>
          </p:cNvSpPr>
          <p:nvPr>
            <p:ph type="title"/>
          </p:nvPr>
        </p:nvSpPr>
        <p:spPr>
          <a:xfrm>
            <a:off x="457200" y="364350"/>
            <a:ext cx="8229600" cy="857250"/>
          </a:xfrm>
        </p:spPr>
        <p:txBody>
          <a:bodyPr anchor="ctr">
            <a:normAutofit/>
          </a:bodyPr>
          <a:lstStyle/>
          <a:p>
            <a:r>
              <a:rPr lang="en-US"/>
              <a:t>Myanmar Protests</a:t>
            </a:r>
          </a:p>
        </p:txBody>
      </p:sp>
      <p:pic>
        <p:nvPicPr>
          <p:cNvPr id="5" name="yt1s.com - Why Myanmars military overthrew the nations democratically elected government_360p" descr="yt1s.com - Why Myanmars military overthrew the nations democratically elected government_360p">
            <a:hlinkClick r:id="" action="ppaction://media"/>
            <a:extLst>
              <a:ext uri="{FF2B5EF4-FFF2-40B4-BE49-F238E27FC236}">
                <a16:creationId xmlns:a16="http://schemas.microsoft.com/office/drawing/2014/main" id="{14D565F5-2230-5B4F-AC6C-E91586654C1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1" y="1561749"/>
            <a:ext cx="4647235" cy="2614069"/>
          </a:xfrm>
          <a:noFill/>
        </p:spPr>
      </p:pic>
      <p:sp>
        <p:nvSpPr>
          <p:cNvPr id="10" name="Text Placeholder 3">
            <a:extLst>
              <a:ext uri="{FF2B5EF4-FFF2-40B4-BE49-F238E27FC236}">
                <a16:creationId xmlns:a16="http://schemas.microsoft.com/office/drawing/2014/main" id="{B526B869-5AAA-497E-B910-CB2B35293C96}"/>
              </a:ext>
            </a:extLst>
          </p:cNvPr>
          <p:cNvSpPr>
            <a:spLocks noGrp="1"/>
          </p:cNvSpPr>
          <p:nvPr>
            <p:ph type="body" sz="quarter" idx="10"/>
          </p:nvPr>
        </p:nvSpPr>
        <p:spPr>
          <a:xfrm>
            <a:off x="5991225" y="1437624"/>
            <a:ext cx="2695575" cy="2676525"/>
          </a:xfrm>
        </p:spPr>
        <p:txBody>
          <a:bodyPr/>
          <a:lstStyle/>
          <a:p>
            <a:r>
              <a:rPr lang="en-US" sz="1000" dirty="0"/>
              <a:t>Why Myanmar's military overthrew the nation’s democratically elected government</a:t>
            </a:r>
          </a:p>
          <a:p>
            <a:r>
              <a:rPr lang="en-US" sz="1000" b="0" u="sng" dirty="0">
                <a:hlinkClick r:id="rId6"/>
              </a:rPr>
              <a:t>https://www.youtube.com/watch?v=qekJvP_eUPA</a:t>
            </a:r>
            <a:endParaRPr lang="en-US" sz="1000" b="0" dirty="0"/>
          </a:p>
          <a:p>
            <a:r>
              <a:rPr lang="en-US" sz="1000" b="0" dirty="0"/>
              <a:t>The Biden administration has threatened to reimpose sanctions on Myanmar after the military there staged a coup over the weekend. </a:t>
            </a:r>
          </a:p>
        </p:txBody>
      </p:sp>
    </p:spTree>
    <p:extLst>
      <p:ext uri="{BB962C8B-B14F-4D97-AF65-F5344CB8AC3E}">
        <p14:creationId xmlns:p14="http://schemas.microsoft.com/office/powerpoint/2010/main" val="136874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err="1"/>
              <a:t>Discussion</a:t>
            </a:r>
            <a:r>
              <a:rPr lang="de-CH" dirty="0"/>
              <a:t> </a:t>
            </a:r>
            <a:r>
              <a:rPr lang="de-CH" dirty="0" err="1"/>
              <a:t>Questions</a:t>
            </a:r>
            <a:endParaRPr lang="en-US" dirty="0"/>
          </a:p>
        </p:txBody>
      </p:sp>
      <p:sp>
        <p:nvSpPr>
          <p:cNvPr id="5" name="Content Placeholder 4"/>
          <p:cNvSpPr>
            <a:spLocks noGrp="1"/>
          </p:cNvSpPr>
          <p:nvPr>
            <p:ph idx="1"/>
          </p:nvPr>
        </p:nvSpPr>
        <p:spPr/>
        <p:txBody>
          <a:bodyPr>
            <a:noAutofit/>
          </a:bodyPr>
          <a:lstStyle/>
          <a:p>
            <a:r>
              <a:rPr lang="en-US" sz="1100" dirty="0"/>
              <a:t>At what point is it acceptable for military forces to use lethal force against civilian populations of their own country? What circumstances must be present for this type of retaliation to be justified? Why is it necessary for authoritarian leaders to use force and fear to control their citizens? What does that say about this form of government? </a:t>
            </a:r>
          </a:p>
          <a:p>
            <a:r>
              <a:rPr lang="en-US" sz="1100" dirty="0"/>
              <a:t>What conditions are necessary for this type of occurrence – the coup and retaliation to the protestors – to occur in the United States? What is the relationship between government, business, and military that drives the normalization of strong responses intended to suppress opposition from civilians to government policies and actions?</a:t>
            </a:r>
          </a:p>
          <a:p>
            <a:r>
              <a:rPr lang="en-US" sz="1100" dirty="0"/>
              <a:t>What are the limits of social control that you are willing to have imposed upon your attitudes and behaviors by the government? What freedoms are most important to you that, if forcibly removed from you, would spark a motivation to stand up against the government? Why might others refrain from protesting? What is there to gain from protesting, and what is there to lose?</a:t>
            </a:r>
          </a:p>
          <a:p>
            <a:r>
              <a:rPr lang="en-US" sz="1100" dirty="0"/>
              <a:t>In what ways do you think protests from a recent as the summer of 2020 compare to the current protests in Myanmar in terms of size, composition, strategy, and intensity? How might someone argue that the protests in the United States last year and the response from law enforcement were more civilized than what is happening in Myanmar right now? How do you think they compare?</a:t>
            </a:r>
          </a:p>
          <a:p>
            <a:r>
              <a:rPr lang="en-US" sz="1100" dirty="0"/>
              <a:t>Why might the military decide to cut the internet? What is the role of media, specifically social media, in resistance to authoritarian rule? What does the military have to gain from cutting the internet and what do the protestors have to lose in the absence of internet access? How might the group that controls the narrative surrounding events related to the protest control the response?</a:t>
            </a:r>
          </a:p>
        </p:txBody>
      </p:sp>
    </p:spTree>
    <p:extLst>
      <p:ext uri="{BB962C8B-B14F-4D97-AF65-F5344CB8AC3E}">
        <p14:creationId xmlns:p14="http://schemas.microsoft.com/office/powerpoint/2010/main" val="2534325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err="1"/>
              <a:t>Current</a:t>
            </a:r>
            <a:r>
              <a:rPr lang="de-CH" dirty="0"/>
              <a:t> Events Quiz</a:t>
            </a:r>
            <a:endParaRPr lang="en-US" dirty="0"/>
          </a:p>
        </p:txBody>
      </p:sp>
      <p:sp>
        <p:nvSpPr>
          <p:cNvPr id="5" name="Content Placeholder 4"/>
          <p:cNvSpPr>
            <a:spLocks noGrp="1"/>
          </p:cNvSpPr>
          <p:nvPr>
            <p:ph idx="1"/>
          </p:nvPr>
        </p:nvSpPr>
        <p:spPr/>
        <p:txBody>
          <a:bodyPr>
            <a:noAutofit/>
          </a:bodyPr>
          <a:lstStyle/>
          <a:p>
            <a:pPr marL="0" indent="0">
              <a:buNone/>
            </a:pPr>
            <a:r>
              <a:rPr lang="en-US" sz="2200" dirty="0"/>
              <a:t>An individual using a(n) _______ perspective might compare the protests in Myanmar to protests in the United States in a way that judges those in the United States more favorably than those in Myanmar because of a sense of cultural superiority belonging to the Untied States. </a:t>
            </a:r>
          </a:p>
          <a:p>
            <a:pPr marL="457200" lvl="0" indent="-457200">
              <a:buFont typeface="+mj-lt"/>
              <a:buAutoNum type="alphaLcPeriod"/>
            </a:pPr>
            <a:r>
              <a:rPr lang="en-US" sz="2200" dirty="0"/>
              <a:t>Dominant</a:t>
            </a:r>
          </a:p>
          <a:p>
            <a:pPr marL="457200" lvl="0" indent="-457200">
              <a:buFont typeface="+mj-lt"/>
              <a:buAutoNum type="alphaLcPeriod"/>
            </a:pPr>
            <a:r>
              <a:rPr lang="en-US" sz="2200" dirty="0"/>
              <a:t>Critical</a:t>
            </a:r>
          </a:p>
          <a:p>
            <a:pPr marL="457200" lvl="0" indent="-457200">
              <a:buFont typeface="+mj-lt"/>
              <a:buAutoNum type="alphaLcPeriod"/>
            </a:pPr>
            <a:r>
              <a:rPr lang="en-US" sz="2200" dirty="0"/>
              <a:t>Culturally Relative</a:t>
            </a:r>
          </a:p>
          <a:p>
            <a:pPr marL="457200" lvl="0" indent="-457200">
              <a:buFont typeface="+mj-lt"/>
              <a:buAutoNum type="alphaLcPeriod"/>
            </a:pPr>
            <a:r>
              <a:rPr lang="en-US" sz="2200" b="1" dirty="0"/>
              <a:t>Ethnocentric</a:t>
            </a:r>
            <a:endParaRPr lang="en-US" sz="2200" dirty="0"/>
          </a:p>
        </p:txBody>
      </p:sp>
    </p:spTree>
    <p:extLst>
      <p:ext uri="{BB962C8B-B14F-4D97-AF65-F5344CB8AC3E}">
        <p14:creationId xmlns:p14="http://schemas.microsoft.com/office/powerpoint/2010/main" val="1808938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err="1"/>
              <a:t>Current</a:t>
            </a:r>
            <a:r>
              <a:rPr lang="de-CH" dirty="0"/>
              <a:t> Events Quiz</a:t>
            </a:r>
            <a:endParaRPr lang="en-US" dirty="0"/>
          </a:p>
        </p:txBody>
      </p:sp>
      <p:sp>
        <p:nvSpPr>
          <p:cNvPr id="5" name="Content Placeholder 4"/>
          <p:cNvSpPr>
            <a:spLocks noGrp="1"/>
          </p:cNvSpPr>
          <p:nvPr>
            <p:ph idx="1"/>
          </p:nvPr>
        </p:nvSpPr>
        <p:spPr>
          <a:xfrm>
            <a:off x="457200" y="1437624"/>
            <a:ext cx="8229600" cy="2862319"/>
          </a:xfrm>
        </p:spPr>
        <p:txBody>
          <a:bodyPr>
            <a:noAutofit/>
          </a:bodyPr>
          <a:lstStyle/>
          <a:p>
            <a:pPr marL="0" indent="0">
              <a:buNone/>
            </a:pPr>
            <a:r>
              <a:rPr lang="en-US" dirty="0"/>
              <a:t>The military-industrial complex is a term used to describe the interconnection of _______, _______, and _______ that illustrate how capitalism drives decision making for all three. </a:t>
            </a:r>
          </a:p>
          <a:p>
            <a:pPr marL="457200" lvl="0" indent="-457200">
              <a:buFont typeface="+mj-lt"/>
              <a:buAutoNum type="alphaLcPeriod"/>
            </a:pPr>
            <a:r>
              <a:rPr lang="en-US" dirty="0"/>
              <a:t>military, social class, and gender</a:t>
            </a:r>
          </a:p>
          <a:p>
            <a:pPr marL="457200" lvl="0" indent="-457200">
              <a:buFont typeface="+mj-lt"/>
              <a:buAutoNum type="alphaLcPeriod"/>
            </a:pPr>
            <a:r>
              <a:rPr lang="en-US" b="1" dirty="0"/>
              <a:t>military, economy, and government</a:t>
            </a:r>
            <a:endParaRPr lang="en-US" dirty="0"/>
          </a:p>
          <a:p>
            <a:pPr marL="457200" lvl="0" indent="-457200">
              <a:buFont typeface="+mj-lt"/>
              <a:buAutoNum type="alphaLcPeriod"/>
            </a:pPr>
            <a:r>
              <a:rPr lang="en-US" dirty="0"/>
              <a:t>military, banks, and corporations</a:t>
            </a:r>
          </a:p>
          <a:p>
            <a:pPr marL="457200" indent="-457200">
              <a:buFont typeface="+mj-lt"/>
              <a:buAutoNum type="alphaLcPeriod"/>
            </a:pPr>
            <a:r>
              <a:rPr lang="en-US" dirty="0"/>
              <a:t>military, factories, construction </a:t>
            </a:r>
          </a:p>
        </p:txBody>
      </p:sp>
    </p:spTree>
    <p:extLst>
      <p:ext uri="{BB962C8B-B14F-4D97-AF65-F5344CB8AC3E}">
        <p14:creationId xmlns:p14="http://schemas.microsoft.com/office/powerpoint/2010/main" val="3149469775"/>
      </p:ext>
    </p:extLst>
  </p:cSld>
  <p:clrMapOvr>
    <a:masterClrMapping/>
  </p:clrMapOvr>
</p:sld>
</file>

<file path=ppt/theme/theme1.xml><?xml version="1.0" encoding="utf-8"?>
<a:theme xmlns:a="http://schemas.openxmlformats.org/drawingml/2006/main" name="New Master Slides widescreen">
  <a:themeElements>
    <a:clrScheme name="SAGE">
      <a:dk1>
        <a:srgbClr val="002395"/>
      </a:dk1>
      <a:lt1>
        <a:sysClr val="window" lastClr="FFFFFF"/>
      </a:lt1>
      <a:dk2>
        <a:srgbClr val="002395"/>
      </a:dk2>
      <a:lt2>
        <a:srgbClr val="FFFFFF"/>
      </a:lt2>
      <a:accent1>
        <a:srgbClr val="9DB1F1"/>
      </a:accent1>
      <a:accent2>
        <a:srgbClr val="708DEA"/>
      </a:accent2>
      <a:accent3>
        <a:srgbClr val="1670D4"/>
      </a:accent3>
      <a:accent4>
        <a:srgbClr val="3A23C3"/>
      </a:accent4>
      <a:accent5>
        <a:srgbClr val="2F169A"/>
      </a:accent5>
      <a:accent6>
        <a:srgbClr val="251179"/>
      </a:accent6>
      <a:hlink>
        <a:srgbClr val="0000FF"/>
      </a:hlink>
      <a:folHlink>
        <a:srgbClr val="00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Master Slides widescreen.potx</Template>
  <TotalTime>12370</TotalTime>
  <Words>1155</Words>
  <Application>Microsoft Macintosh PowerPoint</Application>
  <PresentationFormat>On-screen Show (16:9)</PresentationFormat>
  <Paragraphs>67</Paragraphs>
  <Slides>10</Slides>
  <Notes>10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New Master Slides widescreen</vt:lpstr>
      <vt:lpstr>PowerPoint Presentation</vt:lpstr>
      <vt:lpstr>Key Concepts</vt:lpstr>
      <vt:lpstr>Myanmar Protests</vt:lpstr>
      <vt:lpstr>Myanmar Protests</vt:lpstr>
      <vt:lpstr>Myanmar Protests</vt:lpstr>
      <vt:lpstr>Myanmar Protests</vt:lpstr>
      <vt:lpstr>Discussion Questions</vt:lpstr>
      <vt:lpstr>Current Events Quiz</vt:lpstr>
      <vt:lpstr>Current Events Quiz</vt:lpstr>
      <vt:lpstr>Current Events Quiz</vt:lpstr>
    </vt:vector>
  </TitlesOfParts>
  <Company>Sage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we know</dc:title>
  <dc:creator>Martha Sedgwick</dc:creator>
  <cp:lastModifiedBy>Drury, Benjamin Mercer</cp:lastModifiedBy>
  <cp:revision>638</cp:revision>
  <dcterms:created xsi:type="dcterms:W3CDTF">2012-11-12T22:03:53Z</dcterms:created>
  <dcterms:modified xsi:type="dcterms:W3CDTF">2021-02-21T20:10:17Z</dcterms:modified>
</cp:coreProperties>
</file>