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1"/>
  </p:sldMasterIdLst>
  <p:notesMasterIdLst>
    <p:notesMasterId r:id="rId12"/>
  </p:notesMasterIdLst>
  <p:handoutMasterIdLst>
    <p:handoutMasterId r:id="rId13"/>
  </p:handoutMasterIdLst>
  <p:sldIdLst>
    <p:sldId id="413" r:id="rId2"/>
    <p:sldId id="440" r:id="rId3"/>
    <p:sldId id="416" r:id="rId4"/>
    <p:sldId id="442" r:id="rId5"/>
    <p:sldId id="443" r:id="rId6"/>
    <p:sldId id="444" r:id="rId7"/>
    <p:sldId id="441" r:id="rId8"/>
    <p:sldId id="445" r:id="rId9"/>
    <p:sldId id="446" r:id="rId10"/>
    <p:sldId id="447" r:id="rId11"/>
  </p:sldIdLst>
  <p:sldSz cx="9144000" cy="5143500" type="screen16x9"/>
  <p:notesSz cx="7010400" cy="92964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B65A"/>
    <a:srgbClr val="5A2359"/>
    <a:srgbClr val="F0536A"/>
    <a:srgbClr val="F2F2F2"/>
    <a:srgbClr val="000000"/>
    <a:srgbClr val="E10598"/>
    <a:srgbClr val="708DEA"/>
    <a:srgbClr val="002395"/>
    <a:srgbClr val="90AAF4"/>
    <a:srgbClr val="AFC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2" autoAdjust="0"/>
    <p:restoredTop sz="69312" autoAdjust="0"/>
  </p:normalViewPr>
  <p:slideViewPr>
    <p:cSldViewPr snapToGrid="0" snapToObjects="1">
      <p:cViewPr varScale="1">
        <p:scale>
          <a:sx n="105" d="100"/>
          <a:sy n="105" d="100"/>
        </p:scale>
        <p:origin x="1734" y="126"/>
      </p:cViewPr>
      <p:guideLst>
        <p:guide orient="horz" pos="1620"/>
        <p:guide pos="2880"/>
      </p:guideLst>
    </p:cSldViewPr>
  </p:slideViewPr>
  <p:outlineViewPr>
    <p:cViewPr>
      <p:scale>
        <a:sx n="33" d="100"/>
        <a:sy n="33" d="100"/>
      </p:scale>
      <p:origin x="0" y="-18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6" d="100"/>
          <a:sy n="86" d="100"/>
        </p:scale>
        <p:origin x="3822" y="96"/>
      </p:cViewPr>
      <p:guideLst/>
    </p:cSldViewPr>
  </p:notesViewPr>
  <p:gridSpacing cx="72237" cy="72237"/>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smtClean="0"/>
            </a:lvl1pPr>
          </a:lstStyle>
          <a:p>
            <a:pPr>
              <a:defRPr/>
            </a:pPr>
            <a:endParaRPr lang="en-GB"/>
          </a:p>
        </p:txBody>
      </p:sp>
      <p:sp>
        <p:nvSpPr>
          <p:cNvPr id="3" name="Date Placeholder 2"/>
          <p:cNvSpPr>
            <a:spLocks noGrp="1"/>
          </p:cNvSpPr>
          <p:nvPr>
            <p:ph type="dt" sz="quarter" idx="1"/>
          </p:nvPr>
        </p:nvSpPr>
        <p:spPr>
          <a:xfrm>
            <a:off x="3970159" y="0"/>
            <a:ext cx="3038604" cy="465341"/>
          </a:xfrm>
          <a:prstGeom prst="rect">
            <a:avLst/>
          </a:prstGeom>
        </p:spPr>
        <p:txBody>
          <a:bodyPr vert="horz" lIns="91440" tIns="45720" rIns="91440" bIns="45720" rtlCol="0"/>
          <a:lstStyle>
            <a:lvl1pPr algn="r">
              <a:defRPr sz="1200" smtClean="0"/>
            </a:lvl1pPr>
          </a:lstStyle>
          <a:p>
            <a:pPr>
              <a:defRPr/>
            </a:pPr>
            <a:fld id="{B1D2B90C-776D-469A-A8A2-18DE75BD3603}" type="datetimeFigureOut">
              <a:rPr lang="en-GB"/>
              <a:pPr>
                <a:defRPr/>
              </a:pPr>
              <a:t>21/10/2019</a:t>
            </a:fld>
            <a:endParaRPr lang="en-GB"/>
          </a:p>
        </p:txBody>
      </p:sp>
      <p:sp>
        <p:nvSpPr>
          <p:cNvPr id="4" name="Footer Placeholder 3"/>
          <p:cNvSpPr>
            <a:spLocks noGrp="1"/>
          </p:cNvSpPr>
          <p:nvPr>
            <p:ph type="ftr" sz="quarter" idx="2"/>
          </p:nvPr>
        </p:nvSpPr>
        <p:spPr>
          <a:xfrm>
            <a:off x="0" y="8829573"/>
            <a:ext cx="3038604" cy="465340"/>
          </a:xfrm>
          <a:prstGeom prst="rect">
            <a:avLst/>
          </a:prstGeom>
        </p:spPr>
        <p:txBody>
          <a:bodyPr vert="horz" lIns="91440" tIns="45720" rIns="91440" bIns="45720" rtlCol="0" anchor="b"/>
          <a:lstStyle>
            <a:lvl1pPr algn="l">
              <a:defRPr sz="1200" smtClean="0"/>
            </a:lvl1pPr>
          </a:lstStyle>
          <a:p>
            <a:pPr>
              <a:defRPr/>
            </a:pPr>
            <a:endParaRPr lang="en-GB"/>
          </a:p>
        </p:txBody>
      </p:sp>
      <p:sp>
        <p:nvSpPr>
          <p:cNvPr id="5" name="Slide Number Placeholder 4"/>
          <p:cNvSpPr>
            <a:spLocks noGrp="1"/>
          </p:cNvSpPr>
          <p:nvPr>
            <p:ph type="sldNum" sz="quarter" idx="3"/>
          </p:nvPr>
        </p:nvSpPr>
        <p:spPr>
          <a:xfrm>
            <a:off x="3970159" y="8829573"/>
            <a:ext cx="3038604" cy="465340"/>
          </a:xfrm>
          <a:prstGeom prst="rect">
            <a:avLst/>
          </a:prstGeom>
        </p:spPr>
        <p:txBody>
          <a:bodyPr vert="horz" lIns="91440" tIns="45720" rIns="91440" bIns="45720" rtlCol="0" anchor="b"/>
          <a:lstStyle>
            <a:lvl1pPr algn="r">
              <a:defRPr sz="1200" smtClean="0"/>
            </a:lvl1pPr>
          </a:lstStyle>
          <a:p>
            <a:pPr>
              <a:defRPr/>
            </a:pPr>
            <a:fld id="{1D645871-7ABB-47CC-AF40-5207FD0B05A9}" type="slidenum">
              <a:rPr lang="en-GB"/>
              <a:pPr>
                <a:defRPr/>
              </a:pPr>
              <a:t>‹#›</a:t>
            </a:fld>
            <a:endParaRPr lang="en-GB"/>
          </a:p>
        </p:txBody>
      </p:sp>
    </p:spTree>
    <p:extLst>
      <p:ext uri="{BB962C8B-B14F-4D97-AF65-F5344CB8AC3E}">
        <p14:creationId xmlns:p14="http://schemas.microsoft.com/office/powerpoint/2010/main" val="37524533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604" cy="465341"/>
          </a:xfrm>
          <a:prstGeom prst="rect">
            <a:avLst/>
          </a:prstGeom>
        </p:spPr>
        <p:txBody>
          <a:bodyPr vert="horz" lIns="91440" tIns="45720" rIns="91440" bIns="45720" rtlCol="0"/>
          <a:lstStyle>
            <a:lvl1pPr algn="l">
              <a:defRPr sz="1200">
                <a:ea typeface="ＭＳ Ｐゴシック" charset="-128"/>
              </a:defRPr>
            </a:lvl1pPr>
          </a:lstStyle>
          <a:p>
            <a:pPr>
              <a:defRPr/>
            </a:pPr>
            <a:endParaRPr lang="en-GB"/>
          </a:p>
        </p:txBody>
      </p:sp>
      <p:sp>
        <p:nvSpPr>
          <p:cNvPr id="3" name="Date Placeholder 2"/>
          <p:cNvSpPr>
            <a:spLocks noGrp="1"/>
          </p:cNvSpPr>
          <p:nvPr>
            <p:ph type="dt" idx="1"/>
          </p:nvPr>
        </p:nvSpPr>
        <p:spPr>
          <a:xfrm>
            <a:off x="3970159" y="0"/>
            <a:ext cx="3038604" cy="465341"/>
          </a:xfrm>
          <a:prstGeom prst="rect">
            <a:avLst/>
          </a:prstGeom>
        </p:spPr>
        <p:txBody>
          <a:bodyPr vert="horz" lIns="91440" tIns="45720" rIns="91440" bIns="45720" rtlCol="0"/>
          <a:lstStyle>
            <a:lvl1pPr algn="r">
              <a:defRPr sz="1200">
                <a:ea typeface="ＭＳ Ｐゴシック" charset="-128"/>
              </a:defRPr>
            </a:lvl1pPr>
          </a:lstStyle>
          <a:p>
            <a:pPr>
              <a:defRPr/>
            </a:pPr>
            <a:fld id="{36308773-B399-475F-B46D-C9B103CD1E7E}" type="datetimeFigureOut">
              <a:rPr lang="en-GB"/>
              <a:pPr>
                <a:defRPr/>
              </a:pPr>
              <a:t>21/10/2019</a:t>
            </a:fld>
            <a:endParaRPr lang="en-GB"/>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700713" y="4415530"/>
            <a:ext cx="5608975" cy="4183603"/>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829573"/>
            <a:ext cx="3038604" cy="465340"/>
          </a:xfrm>
          <a:prstGeom prst="rect">
            <a:avLst/>
          </a:prstGeom>
        </p:spPr>
        <p:txBody>
          <a:bodyPr vert="horz" lIns="91440" tIns="45720" rIns="91440" bIns="45720" rtlCol="0" anchor="b"/>
          <a:lstStyle>
            <a:lvl1pPr algn="l">
              <a:defRPr sz="1200">
                <a:ea typeface="ＭＳ Ｐゴシック" charset="-128"/>
              </a:defRPr>
            </a:lvl1pPr>
          </a:lstStyle>
          <a:p>
            <a:pPr>
              <a:defRPr/>
            </a:pPr>
            <a:endParaRPr lang="en-GB"/>
          </a:p>
        </p:txBody>
      </p:sp>
      <p:sp>
        <p:nvSpPr>
          <p:cNvPr id="7" name="Slide Number Placeholder 6"/>
          <p:cNvSpPr>
            <a:spLocks noGrp="1"/>
          </p:cNvSpPr>
          <p:nvPr>
            <p:ph type="sldNum" sz="quarter" idx="5"/>
          </p:nvPr>
        </p:nvSpPr>
        <p:spPr>
          <a:xfrm>
            <a:off x="3970159" y="8829573"/>
            <a:ext cx="3038604" cy="465340"/>
          </a:xfrm>
          <a:prstGeom prst="rect">
            <a:avLst/>
          </a:prstGeom>
        </p:spPr>
        <p:txBody>
          <a:bodyPr vert="horz" lIns="91440" tIns="45720" rIns="91440" bIns="45720" rtlCol="0" anchor="b"/>
          <a:lstStyle>
            <a:lvl1pPr algn="r">
              <a:defRPr sz="1200">
                <a:ea typeface="ＭＳ Ｐゴシック" charset="-128"/>
              </a:defRPr>
            </a:lvl1pPr>
          </a:lstStyle>
          <a:p>
            <a:pPr>
              <a:defRPr/>
            </a:pPr>
            <a:fld id="{04915706-070A-4707-AA18-DDF1820200B2}" type="slidenum">
              <a:rPr lang="en-GB"/>
              <a:pPr>
                <a:defRPr/>
              </a:pPr>
              <a:t>‹#›</a:t>
            </a:fld>
            <a:endParaRPr lang="en-GB"/>
          </a:p>
        </p:txBody>
      </p:sp>
    </p:spTree>
    <p:extLst>
      <p:ext uri="{BB962C8B-B14F-4D97-AF65-F5344CB8AC3E}">
        <p14:creationId xmlns:p14="http://schemas.microsoft.com/office/powerpoint/2010/main" val="21503311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motherjones.com/crime-justice/2019/01/cyntoia-brown-clemency-bill-haslam-tennessee/" TargetMode="External"/><Relationship Id="rId3" Type="http://schemas.openxmlformats.org/officeDocument/2006/relationships/hyperlink" Target="https://www.democracynow.org/2019/10/18/cyntoia_brown_long_sex_trafficking_survivor" TargetMode="External"/><Relationship Id="rId7" Type="http://schemas.openxmlformats.org/officeDocument/2006/relationships/hyperlink" Target="https://www.vox.com/the-highlight/2019/8/23/20828367/cyntoia-brown-sexual-domestic-abuse-prison-pipelin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www.npr.org/2019/08/07/749025458/cyntoia-brown-released-after-15-years-in-prison-for-murder" TargetMode="External"/><Relationship Id="rId11" Type="http://schemas.openxmlformats.org/officeDocument/2006/relationships/hyperlink" Target="https://www.nationalreview.com/2019/08/cyntoia-brown-freed-time-for-systemic-change-way-we-view-criminal-offenses/" TargetMode="External"/><Relationship Id="rId5" Type="http://schemas.openxmlformats.org/officeDocument/2006/relationships/hyperlink" Target="https://www.bet.com/news/national/2019/10/16/cyntoia-brown-long-on-getting-married-while-incarcerated--being-.html" TargetMode="External"/><Relationship Id="rId10" Type="http://schemas.openxmlformats.org/officeDocument/2006/relationships/hyperlink" Target="https://www.npr.org/2017/12/01/567789605/cyntoia-brown-case-highlights-how-child-sex-trafficking-victims-are-prosecuted" TargetMode="External"/><Relationship Id="rId4" Type="http://schemas.openxmlformats.org/officeDocument/2006/relationships/hyperlink" Target="https://www.bbc.com/news/newsbeat-50082326" TargetMode="External"/><Relationship Id="rId9" Type="http://schemas.openxmlformats.org/officeDocument/2006/relationships/hyperlink" Target="https://www.nbcnews.com/news/us-news/who-cyntoia-brown-celebrities-rally-behind-teen-sentenced-life-prison-n823786"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hc2ggQ7sc3o"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LcNqhZU9lRA"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QqXdDXuKfS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The Publisher of the </a:t>
            </a:r>
            <a:r>
              <a:rPr lang="en-US" baseline="0"/>
              <a:t>Social Sciences</a:t>
            </a:r>
            <a:endParaRPr lang="en-US" baseline="0" dirty="0"/>
          </a:p>
        </p:txBody>
      </p:sp>
      <p:sp>
        <p:nvSpPr>
          <p:cNvPr id="4" name="Slide Number Placeholder 3"/>
          <p:cNvSpPr>
            <a:spLocks noGrp="1"/>
          </p:cNvSpPr>
          <p:nvPr>
            <p:ph type="sldNum" sz="quarter" idx="10"/>
          </p:nvPr>
        </p:nvSpPr>
        <p:spPr/>
        <p:txBody>
          <a:bodyPr/>
          <a:lstStyle/>
          <a:p>
            <a:pPr>
              <a:defRPr/>
            </a:pPr>
            <a:fld id="{B28ED156-D1DF-4104-B8D5-5F9B955CBCE7}" type="slidenum">
              <a:rPr lang="en-US" smtClean="0">
                <a:solidFill>
                  <a:prstClr val="black"/>
                </a:solidFill>
              </a:rPr>
              <a:pPr>
                <a:defRPr/>
              </a:pPr>
              <a:t>1</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TEXT/VIDEO:  </a:t>
            </a:r>
            <a:r>
              <a:rPr lang="en-US" sz="1200" u="sng" kern="1200" dirty="0">
                <a:solidFill>
                  <a:schemeClr val="tx1"/>
                </a:solidFill>
                <a:effectLst/>
                <a:latin typeface="+mn-lt"/>
                <a:ea typeface="+mn-ea"/>
                <a:cs typeface="+mn-cs"/>
                <a:hlinkClick r:id="rId3"/>
              </a:rPr>
              <a:t>https://www.democracynow.org/2019/10/18/cyntoia_brown_long_sex_trafficking_survivor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4"/>
              </a:rPr>
              <a:t>https://www.bbc.com/news/newsbeat-50082326</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5"/>
              </a:rPr>
              <a:t>https://www.bet.com/news/national/2019/10/16/cyntoia-brown-long-on-getting-married-while-incarcerated--being-.html</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6"/>
              </a:rPr>
              <a:t>https://www.npr.org/2019/08/07/749025458/cyntoia-brown-released-after-15-years-in-prison-for-murder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7"/>
              </a:rPr>
              <a:t>https://www.vox.com/the-highlight/2019/8/23/20828367/cyntoia-brown-sexual-domestic-abuse-prison-pipeline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8"/>
              </a:rPr>
              <a:t>https://www.motherjones.com/crime-justice/2019/01/cyntoia-brown-clemency-bill-haslam-tennessee/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9"/>
              </a:rPr>
              <a:t>https://www.nbcnews.com/news/us-news/who-cyntoia-brown-celebrities-rally-behind-teen-sentenced-life-prison-n823786</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10"/>
              </a:rPr>
              <a:t>https://www.npr.org/2017/12/01/567789605/cyntoia-brown-case-highlights-how-child-sex-trafficking-victims-are-prosecuted</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TEXT: </a:t>
            </a:r>
            <a:r>
              <a:rPr lang="en-US" sz="1200" u="sng" kern="1200" dirty="0">
                <a:solidFill>
                  <a:schemeClr val="tx1"/>
                </a:solidFill>
                <a:effectLst/>
                <a:latin typeface="+mn-lt"/>
                <a:ea typeface="+mn-ea"/>
                <a:cs typeface="+mn-cs"/>
                <a:hlinkClick r:id="rId11"/>
              </a:rPr>
              <a:t>https://www.nationalreview.com/2019/08/cyntoia-brown-freed-time-for-systemic-change-way-we-view-criminal-offenses/</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2</a:t>
            </a:fld>
            <a:endParaRPr lang="en-GB"/>
          </a:p>
        </p:txBody>
      </p:sp>
    </p:spTree>
    <p:extLst>
      <p:ext uri="{BB962C8B-B14F-4D97-AF65-F5344CB8AC3E}">
        <p14:creationId xmlns:p14="http://schemas.microsoft.com/office/powerpoint/2010/main" val="39672920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Cyntoia Brown: From convicted murderer to victims' advocate</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Filmmaker Daniel Birman has been documenting Brown's journey from when she was first arrested at 16 for murdering a real estate agent she claimed solicited her for sex.</a:t>
            </a:r>
          </a:p>
          <a:p>
            <a:r>
              <a:rPr lang="en-US" sz="1200" u="sng" kern="1200" dirty="0">
                <a:solidFill>
                  <a:schemeClr val="tx1"/>
                </a:solidFill>
                <a:effectLst/>
                <a:latin typeface="+mn-lt"/>
                <a:ea typeface="+mn-ea"/>
                <a:cs typeface="+mn-cs"/>
                <a:hlinkClick r:id="rId3"/>
              </a:rPr>
              <a:t>https://www.youtube.com/watch?v=hc2ggQ7sc3o</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4</a:t>
            </a:fld>
            <a:endParaRPr lang="en-GB"/>
          </a:p>
        </p:txBody>
      </p:sp>
    </p:spTree>
    <p:extLst>
      <p:ext uri="{BB962C8B-B14F-4D97-AF65-F5344CB8AC3E}">
        <p14:creationId xmlns:p14="http://schemas.microsoft.com/office/powerpoint/2010/main" val="2647072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Cyntoia Brown-Long Opens Up About Her Fight for Freedom | TODAY</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Cyntoia Brown-Long was 16 when she was sentenced to life in prison for killing a man who solicited her for sex. After 15 years behind bars and a celebrity-backed campaign to reconsider her sentence, she's free. Brown-Long, who shares her story in a new book, "Free Cyntoia," joins TODAY to open up about her future. "I'm here by the grace of God," she tells Craig Melvin.</a:t>
            </a:r>
          </a:p>
          <a:p>
            <a:r>
              <a:rPr lang="en-US" sz="1200" u="sng" kern="1200" dirty="0">
                <a:solidFill>
                  <a:schemeClr val="tx1"/>
                </a:solidFill>
                <a:effectLst/>
                <a:latin typeface="+mn-lt"/>
                <a:ea typeface="+mn-ea"/>
                <a:cs typeface="+mn-cs"/>
                <a:hlinkClick r:id="rId3"/>
              </a:rPr>
              <a:t>https://www.youtube.com/watch?v=LcNqhZU9lRA</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5</a:t>
            </a:fld>
            <a:endParaRPr lang="en-GB"/>
          </a:p>
        </p:txBody>
      </p:sp>
    </p:spTree>
    <p:extLst>
      <p:ext uri="{BB962C8B-B14F-4D97-AF65-F5344CB8AC3E}">
        <p14:creationId xmlns:p14="http://schemas.microsoft.com/office/powerpoint/2010/main" val="103307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Social media reignites Cyntoia Brown murder case</a:t>
            </a:r>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Cyntoia Brown is serving a life sentence for the murder of a Nashville man in 2004. According to Brown, after a childhood marked by abuse and drugs, she was raped and forced into prostitution by a pimp, and ended up killing one of her clients out of self-defense when she was 16 years old.</a:t>
            </a:r>
          </a:p>
          <a:p>
            <a:r>
              <a:rPr lang="en-US" sz="1200" u="sng" kern="1200" dirty="0">
                <a:solidFill>
                  <a:schemeClr val="tx1"/>
                </a:solidFill>
                <a:effectLst/>
                <a:latin typeface="+mn-lt"/>
                <a:ea typeface="+mn-ea"/>
                <a:cs typeface="+mn-cs"/>
                <a:hlinkClick r:id="rId3"/>
              </a:rPr>
              <a:t>https://www.youtube.com/watch?v=QqXdDXuKfS0</a:t>
            </a:r>
            <a:r>
              <a:rPr lang="en-US" sz="1200"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04915706-070A-4707-AA18-DDF1820200B2}" type="slidenum">
              <a:rPr lang="en-GB" smtClean="0"/>
              <a:pPr>
                <a:defRPr/>
              </a:pPr>
              <a:t>6</a:t>
            </a:fld>
            <a:endParaRPr lang="en-GB"/>
          </a:p>
        </p:txBody>
      </p:sp>
    </p:spTree>
    <p:extLst>
      <p:ext uri="{BB962C8B-B14F-4D97-AF65-F5344CB8AC3E}">
        <p14:creationId xmlns:p14="http://schemas.microsoft.com/office/powerpoint/2010/main" val="152795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7</a:t>
            </a:fld>
            <a:endParaRPr lang="en-GB"/>
          </a:p>
        </p:txBody>
      </p:sp>
    </p:spTree>
    <p:extLst>
      <p:ext uri="{BB962C8B-B14F-4D97-AF65-F5344CB8AC3E}">
        <p14:creationId xmlns:p14="http://schemas.microsoft.com/office/powerpoint/2010/main" val="28506746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8</a:t>
            </a:fld>
            <a:endParaRPr lang="en-GB"/>
          </a:p>
        </p:txBody>
      </p:sp>
    </p:spTree>
    <p:extLst>
      <p:ext uri="{BB962C8B-B14F-4D97-AF65-F5344CB8AC3E}">
        <p14:creationId xmlns:p14="http://schemas.microsoft.com/office/powerpoint/2010/main" val="2069516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9</a:t>
            </a:fld>
            <a:endParaRPr lang="en-GB"/>
          </a:p>
        </p:txBody>
      </p:sp>
    </p:spTree>
    <p:extLst>
      <p:ext uri="{BB962C8B-B14F-4D97-AF65-F5344CB8AC3E}">
        <p14:creationId xmlns:p14="http://schemas.microsoft.com/office/powerpoint/2010/main" val="41930480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p:txBody>
      </p:sp>
      <p:sp>
        <p:nvSpPr>
          <p:cNvPr id="4" name="Slide Number Placeholder 3"/>
          <p:cNvSpPr>
            <a:spLocks noGrp="1"/>
          </p:cNvSpPr>
          <p:nvPr>
            <p:ph type="sldNum" sz="quarter" idx="10"/>
          </p:nvPr>
        </p:nvSpPr>
        <p:spPr/>
        <p:txBody>
          <a:bodyPr/>
          <a:lstStyle/>
          <a:p>
            <a:pPr>
              <a:defRPr/>
            </a:pPr>
            <a:fld id="{04915706-070A-4707-AA18-DDF1820200B2}" type="slidenum">
              <a:rPr lang="en-GB" smtClean="0"/>
              <a:pPr>
                <a:defRPr/>
              </a:pPr>
              <a:t>10</a:t>
            </a:fld>
            <a:endParaRPr lang="en-GB"/>
          </a:p>
        </p:txBody>
      </p:sp>
    </p:spTree>
    <p:extLst>
      <p:ext uri="{BB962C8B-B14F-4D97-AF65-F5344CB8AC3E}">
        <p14:creationId xmlns:p14="http://schemas.microsoft.com/office/powerpoint/2010/main" val="4115291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tart Slide">
    <p:spTree>
      <p:nvGrpSpPr>
        <p:cNvPr id="1" name=""/>
        <p:cNvGrpSpPr/>
        <p:nvPr/>
      </p:nvGrpSpPr>
      <p:grpSpPr>
        <a:xfrm>
          <a:off x="0" y="0"/>
          <a:ext cx="0" cy="0"/>
          <a:chOff x="0" y="0"/>
          <a:chExt cx="0" cy="0"/>
        </a:xfrm>
      </p:grpSpPr>
      <p:sp>
        <p:nvSpPr>
          <p:cNvPr id="10" name="Oval 9"/>
          <p:cNvSpPr/>
          <p:nvPr userDrawn="1"/>
        </p:nvSpPr>
        <p:spPr>
          <a:xfrm>
            <a:off x="-354260" y="-173283"/>
            <a:ext cx="4792909" cy="4792909"/>
          </a:xfrm>
          <a:prstGeom prst="ellipse">
            <a:avLst/>
          </a:prstGeom>
          <a:solidFill>
            <a:srgbClr val="00239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 Placeholder 6"/>
          <p:cNvSpPr>
            <a:spLocks noGrp="1"/>
          </p:cNvSpPr>
          <p:nvPr>
            <p:ph type="body" sz="quarter" idx="10" hasCustomPrompt="1"/>
          </p:nvPr>
        </p:nvSpPr>
        <p:spPr>
          <a:xfrm>
            <a:off x="429445" y="951570"/>
            <a:ext cx="3600400" cy="2801280"/>
          </a:xfrm>
        </p:spPr>
        <p:txBody>
          <a:bodyPr>
            <a:noAutofit/>
          </a:bodyPr>
          <a:lstStyle>
            <a:lvl1pPr marL="0" indent="0">
              <a:buFont typeface="Arial" pitchFamily="34" charset="0"/>
              <a:buNone/>
              <a:defRPr sz="3300" b="1">
                <a:solidFill>
                  <a:schemeClr val="bg1"/>
                </a:solidFill>
              </a:defRPr>
            </a:lvl1pPr>
          </a:lstStyle>
          <a:p>
            <a:pPr lvl="0"/>
            <a:r>
              <a:rPr lang="en-US" dirty="0"/>
              <a:t>SAGE Master for Slide shows – Title goes here, move this to middle of circle</a:t>
            </a:r>
          </a:p>
        </p:txBody>
      </p:sp>
      <p:sp>
        <p:nvSpPr>
          <p:cNvPr id="9" name="TextBox 8"/>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pic>
        <p:nvPicPr>
          <p:cNvPr id="1026"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ideo Playb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22390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nn diagram">
    <p:spTree>
      <p:nvGrpSpPr>
        <p:cNvPr id="1" name=""/>
        <p:cNvGrpSpPr/>
        <p:nvPr/>
      </p:nvGrpSpPr>
      <p:grpSpPr>
        <a:xfrm>
          <a:off x="0" y="0"/>
          <a:ext cx="0" cy="0"/>
          <a:chOff x="0" y="0"/>
          <a:chExt cx="0" cy="0"/>
        </a:xfrm>
      </p:grpSpPr>
      <p:pic>
        <p:nvPicPr>
          <p:cNvPr id="55" name="Picture 5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772" y="197068"/>
            <a:ext cx="7106456" cy="4382580"/>
          </a:xfrm>
          <a:prstGeom prst="rect">
            <a:avLst/>
          </a:prstGeom>
        </p:spPr>
      </p:pic>
      <p:pic>
        <p:nvPicPr>
          <p:cNvPr id="5" name="Picture 2" descr="M:\TEMPLATES\SLIDE SHOWS\New Powerpoint Master Slides\FINAL\!SAGE_Publising_logo_master_RGB.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14" name="Chart Placeholder 12"/>
          <p:cNvSpPr>
            <a:spLocks noGrp="1"/>
          </p:cNvSpPr>
          <p:nvPr>
            <p:ph type="chart" sz="quarter" idx="10"/>
          </p:nvPr>
        </p:nvSpPr>
        <p:spPr>
          <a:xfrm>
            <a:off x="468313" y="1437085"/>
            <a:ext cx="8218487" cy="2862263"/>
          </a:xfrm>
        </p:spPr>
        <p:txBody>
          <a:bodyPr/>
          <a:lstStyle/>
          <a:p>
            <a:r>
              <a:rPr lang="en-GB"/>
              <a:t>Click icon to add chart</a:t>
            </a:r>
            <a:endParaRPr lang="en-US"/>
          </a:p>
        </p:txBody>
      </p:sp>
      <p:pic>
        <p:nvPicPr>
          <p:cNvPr id="8"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rt Slide Option 2">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467545" y="951570"/>
            <a:ext cx="8019231" cy="2827474"/>
          </a:xfrm>
        </p:spPr>
        <p:txBody>
          <a:bodyPr>
            <a:noAutofit/>
          </a:bodyPr>
          <a:lstStyle>
            <a:lvl1pPr marL="0" indent="0">
              <a:buFont typeface="Arial" pitchFamily="34" charset="0"/>
              <a:buNone/>
              <a:defRPr sz="6000" b="1">
                <a:solidFill>
                  <a:schemeClr val="tx1"/>
                </a:solidFill>
              </a:defRPr>
            </a:lvl1pPr>
          </a:lstStyle>
          <a:p>
            <a:pPr lvl="0"/>
            <a:r>
              <a:rPr lang="en-US" dirty="0"/>
              <a:t>SAGE Master for Slide shows – Title goes here</a:t>
            </a:r>
          </a:p>
        </p:txBody>
      </p:sp>
      <p:pic>
        <p:nvPicPr>
          <p:cNvPr id="6"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extLst>
      <p:ext uri="{BB962C8B-B14F-4D97-AF65-F5344CB8AC3E}">
        <p14:creationId xmlns:p14="http://schemas.microsoft.com/office/powerpoint/2010/main" val="3031332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21600"/>
            <a:ext cx="7772400" cy="1102519"/>
          </a:xfrm>
        </p:spPr>
        <p:txBody>
          <a:bodyPr>
            <a:noAutofit/>
          </a:bodyPr>
          <a:lstStyle>
            <a:lvl1pPr algn="l">
              <a:defRPr sz="4800"/>
            </a:lvl1pPr>
          </a:lstStyle>
          <a:p>
            <a:r>
              <a:rPr lang="en-GB"/>
              <a:t>Click to edit Master title style</a:t>
            </a:r>
            <a:endParaRPr lang="en-US" dirty="0"/>
          </a:p>
        </p:txBody>
      </p:sp>
      <p:sp>
        <p:nvSpPr>
          <p:cNvPr id="3" name="Subtitle 2"/>
          <p:cNvSpPr>
            <a:spLocks noGrp="1"/>
          </p:cNvSpPr>
          <p:nvPr>
            <p:ph type="subTitle" idx="1"/>
          </p:nvPr>
        </p:nvSpPr>
        <p:spPr>
          <a:xfrm>
            <a:off x="685800" y="2538431"/>
            <a:ext cx="7772400" cy="1314450"/>
          </a:xfrm>
        </p:spPr>
        <p:txBody>
          <a:bodyPr>
            <a:normAutofit/>
          </a:bodyPr>
          <a:lstStyle>
            <a:lvl1pPr marL="0" indent="0" algn="l">
              <a:buNone/>
              <a:defRPr sz="3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pic>
        <p:nvPicPr>
          <p:cNvPr id="7"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Speaker">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73950"/>
            <a:ext cx="7772400" cy="1102519"/>
          </a:xfrm>
        </p:spPr>
        <p:txBody>
          <a:bodyPr>
            <a:noAutofit/>
          </a:bodyPr>
          <a:lstStyle>
            <a:lvl1pPr algn="l">
              <a:defRPr sz="6000" b="1"/>
            </a:lvl1pPr>
          </a:lstStyle>
          <a:p>
            <a:r>
              <a:rPr lang="en-GB"/>
              <a:t>Click to edit Master title style</a:t>
            </a:r>
            <a:endParaRPr lang="en-US" dirty="0"/>
          </a:p>
        </p:txBody>
      </p:sp>
      <p:sp>
        <p:nvSpPr>
          <p:cNvPr id="3" name="Subtitle 2"/>
          <p:cNvSpPr>
            <a:spLocks noGrp="1"/>
          </p:cNvSpPr>
          <p:nvPr>
            <p:ph type="subTitle" idx="1"/>
          </p:nvPr>
        </p:nvSpPr>
        <p:spPr>
          <a:xfrm>
            <a:off x="685800" y="2100282"/>
            <a:ext cx="7772400" cy="519094"/>
          </a:xfrm>
        </p:spPr>
        <p:txBody>
          <a:bodyPr>
            <a:normAutofit/>
          </a:bodyPr>
          <a:lstStyle>
            <a:lvl1pPr marL="0" indent="0" algn="l">
              <a:buNone/>
              <a:defRPr sz="3200">
                <a:solidFill>
                  <a:srgbClr val="708DEA"/>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13" name="Content Placeholder 12"/>
          <p:cNvSpPr>
            <a:spLocks noGrp="1"/>
          </p:cNvSpPr>
          <p:nvPr>
            <p:ph sz="quarter" idx="10"/>
          </p:nvPr>
        </p:nvSpPr>
        <p:spPr>
          <a:xfrm>
            <a:off x="685800" y="2952750"/>
            <a:ext cx="7772400" cy="581025"/>
          </a:xfrm>
        </p:spPr>
        <p:txBody>
          <a:bodyPr>
            <a:normAutofit/>
          </a:bodyPr>
          <a:lstStyle>
            <a:lvl1pPr marL="0" indent="0">
              <a:buNone/>
              <a:defRPr sz="2800"/>
            </a:lvl1pPr>
          </a:lstStyle>
          <a:p>
            <a:pPr lvl="0"/>
            <a:r>
              <a:rPr lang="en-GB"/>
              <a:t>Click to edit Master text styles</a:t>
            </a:r>
          </a:p>
        </p:txBody>
      </p:sp>
      <p:pic>
        <p:nvPicPr>
          <p:cNvPr id="7"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extLst>
      <p:ext uri="{BB962C8B-B14F-4D97-AF65-F5344CB8AC3E}">
        <p14:creationId xmlns:p14="http://schemas.microsoft.com/office/powerpoint/2010/main" val="743737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0" y="1437624"/>
            <a:ext cx="8229600" cy="28623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ech bubble 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57201" y="1437624"/>
            <a:ext cx="4647235" cy="28623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9" name="Text Placeholder 8"/>
          <p:cNvSpPr>
            <a:spLocks noGrp="1"/>
          </p:cNvSpPr>
          <p:nvPr>
            <p:ph type="body" sz="quarter" idx="10"/>
          </p:nvPr>
        </p:nvSpPr>
        <p:spPr>
          <a:xfrm>
            <a:off x="5991225" y="1437624"/>
            <a:ext cx="2695574" cy="1400826"/>
          </a:xfrm>
          <a:prstGeom prst="wedgeRoundRectCallout">
            <a:avLst>
              <a:gd name="adj1" fmla="val 8962"/>
              <a:gd name="adj2" fmla="val 85240"/>
              <a:gd name="adj3" fmla="val 16667"/>
            </a:avLst>
          </a:prstGeom>
          <a:solidFill>
            <a:schemeClr val="tx1"/>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pic>
        <p:nvPicPr>
          <p:cNvPr id="10"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ech bubble 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364350"/>
            <a:ext cx="8229600" cy="857250"/>
          </a:xfrm>
        </p:spPr>
        <p:txBody>
          <a:bodyPr/>
          <a:lstStyle>
            <a:lvl1pPr algn="l">
              <a:defRPr/>
            </a:lvl1pPr>
          </a:lstStyle>
          <a:p>
            <a:r>
              <a:rPr lang="en-GB"/>
              <a:t>Click to edit Master title style</a:t>
            </a:r>
            <a:endParaRPr lang="en-US" dirty="0"/>
          </a:p>
        </p:txBody>
      </p:sp>
      <p:sp>
        <p:nvSpPr>
          <p:cNvPr id="3" name="Content Placeholder 2"/>
          <p:cNvSpPr>
            <a:spLocks noGrp="1"/>
          </p:cNvSpPr>
          <p:nvPr>
            <p:ph idx="1"/>
          </p:nvPr>
        </p:nvSpPr>
        <p:spPr>
          <a:xfrm>
            <a:off x="4039566" y="1437624"/>
            <a:ext cx="4647235" cy="286231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Text Placeholder 8"/>
          <p:cNvSpPr>
            <a:spLocks noGrp="1"/>
          </p:cNvSpPr>
          <p:nvPr>
            <p:ph type="body" sz="quarter" idx="11"/>
          </p:nvPr>
        </p:nvSpPr>
        <p:spPr>
          <a:xfrm>
            <a:off x="457200" y="1435701"/>
            <a:ext cx="2695574" cy="1400826"/>
          </a:xfrm>
          <a:prstGeom prst="wedgeRoundRectCallout">
            <a:avLst>
              <a:gd name="adj1" fmla="val -7999"/>
              <a:gd name="adj2" fmla="val 77761"/>
              <a:gd name="adj3" fmla="val 16667"/>
            </a:avLst>
          </a:prstGeom>
          <a:solidFill>
            <a:schemeClr val="tx1"/>
          </a:solidFill>
          <a:ln>
            <a:noFill/>
          </a:ln>
        </p:spPr>
        <p:txBody>
          <a:bodyPr lIns="320040" tIns="320040" rIns="320040" bIns="320040" anchor="ctr" anchorCtr="0">
            <a:noAutofit/>
          </a:bodyPr>
          <a:lstStyle>
            <a:lvl1pPr marL="0" indent="0">
              <a:buFontTx/>
              <a:buNone/>
              <a:defRPr sz="2600" b="1">
                <a:solidFill>
                  <a:schemeClr val="bg1"/>
                </a:solidFill>
              </a:defRPr>
            </a:lvl1pPr>
          </a:lstStyle>
          <a:p>
            <a:pPr lvl="0"/>
            <a:r>
              <a:rPr lang="en-GB"/>
              <a:t>Click to edit Master text styles</a:t>
            </a:r>
          </a:p>
        </p:txBody>
      </p:sp>
      <p:pic>
        <p:nvPicPr>
          <p:cNvPr id="9"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ox">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881548" y="676275"/>
            <a:ext cx="7380907" cy="3257550"/>
          </a:xfrm>
          <a:prstGeom prst="roundRect">
            <a:avLst>
              <a:gd name="adj" fmla="val 9731"/>
            </a:avLst>
          </a:prstGeom>
          <a:solidFill>
            <a:srgbClr val="002395">
              <a:alpha val="45000"/>
            </a:srgbClr>
          </a:solidFill>
          <a:ln>
            <a:noFill/>
          </a:ln>
        </p:spPr>
        <p:style>
          <a:lnRef idx="2">
            <a:schemeClr val="dk1"/>
          </a:lnRef>
          <a:fillRef idx="1">
            <a:schemeClr val="lt1"/>
          </a:fillRef>
          <a:effectRef idx="0">
            <a:schemeClr val="dk1"/>
          </a:effectRef>
          <a:fontRef idx="none"/>
        </p:style>
        <p:txBody>
          <a:bodyPr wrap="square" lIns="365760" tIns="274320" rIns="365760" bIns="274320">
            <a:normAutofit/>
          </a:bodyPr>
          <a:lstStyle>
            <a:lvl1pPr marL="0" indent="0">
              <a:buNone/>
              <a:defRPr sz="2700">
                <a:solidFill>
                  <a:schemeClr val="bg1"/>
                </a:solidFill>
              </a:defRPr>
            </a:lvl1pPr>
            <a:lvl2pPr>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p:txBody>
      </p:sp>
      <p:pic>
        <p:nvPicPr>
          <p:cNvPr id="7"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2" descr="M:\TEMPLATES\SLIDE SHOWS\New Powerpoint Master Slides\FINAL\!SAGE_Publising_logo_master_RGB.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798260" y="4545105"/>
            <a:ext cx="1080699" cy="406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userDrawn="1"/>
        </p:nvSpPr>
        <p:spPr>
          <a:xfrm>
            <a:off x="277019" y="4793374"/>
            <a:ext cx="5256584" cy="246221"/>
          </a:xfrm>
          <a:prstGeom prst="rect">
            <a:avLst/>
          </a:prstGeom>
          <a:noFill/>
        </p:spPr>
        <p:txBody>
          <a:bodyPr wrap="square" rtlCol="0">
            <a:spAutoFit/>
          </a:bodyPr>
          <a:lstStyle/>
          <a:p>
            <a:r>
              <a:rPr lang="en-GB" sz="1000" dirty="0">
                <a:solidFill>
                  <a:srgbClr val="002395"/>
                </a:solidFill>
              </a:rPr>
              <a:t>Los Angeles | London | New Delhi | Singapore | Washington DC | Melbourne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200151"/>
            <a:ext cx="8229600" cy="3099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cSld>
  <p:clrMap bg1="lt1" tx1="dk1" bg2="lt2" tx2="dk2" accent1="accent1" accent2="accent2" accent3="accent3" accent4="accent4" accent5="accent5" accent6="accent6" hlink="hlink" folHlink="folHlink"/>
  <p:sldLayoutIdLst>
    <p:sldLayoutId id="2147483668" r:id="rId1"/>
    <p:sldLayoutId id="2147483677" r:id="rId2"/>
    <p:sldLayoutId id="2147483657" r:id="rId3"/>
    <p:sldLayoutId id="2147483678" r:id="rId4"/>
    <p:sldLayoutId id="2147483658" r:id="rId5"/>
    <p:sldLayoutId id="2147483673" r:id="rId6"/>
    <p:sldLayoutId id="2147483674" r:id="rId7"/>
    <p:sldLayoutId id="2147483670" r:id="rId8"/>
    <p:sldLayoutId id="2147483671" r:id="rId9"/>
    <p:sldLayoutId id="2147483676" r:id="rId10"/>
    <p:sldLayoutId id="2147483672" r:id="rId11"/>
    <p:sldLayoutId id="2147483675" r:id="rId12"/>
  </p:sldLayoutIdLst>
  <p:txStyles>
    <p:titleStyle>
      <a:lvl1pPr algn="ctr" defTabSz="914400" rtl="0" eaLnBrk="1" latinLnBrk="0" hangingPunct="1">
        <a:spcBef>
          <a:spcPct val="0"/>
        </a:spcBef>
        <a:buNone/>
        <a:defRPr sz="4400" kern="1200">
          <a:solidFill>
            <a:srgbClr val="002395"/>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rgbClr val="002395"/>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200" kern="1200">
          <a:solidFill>
            <a:srgbClr val="002395"/>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000" kern="1200">
          <a:solidFill>
            <a:srgbClr val="002395"/>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800" kern="1200">
          <a:solidFill>
            <a:srgbClr val="002395"/>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429445" y="951570"/>
            <a:ext cx="3957360" cy="2801280"/>
          </a:xfrm>
        </p:spPr>
        <p:txBody>
          <a:bodyPr>
            <a:normAutofit/>
          </a:bodyPr>
          <a:lstStyle/>
          <a:p>
            <a:r>
              <a:rPr lang="en-US" sz="4000" dirty="0"/>
              <a:t>SAGE Lecture Spark</a:t>
            </a:r>
            <a:endParaRPr lang="en-US" sz="2400" b="0" dirty="0"/>
          </a:p>
          <a:p>
            <a:endParaRPr lang="en-US" sz="2800" b="0" dirty="0"/>
          </a:p>
          <a:p>
            <a:r>
              <a:rPr lang="en-US" sz="2800" b="0" dirty="0"/>
              <a:t>[October 21, 2019]</a:t>
            </a:r>
          </a:p>
        </p:txBody>
      </p:sp>
    </p:spTree>
    <p:extLst>
      <p:ext uri="{BB962C8B-B14F-4D97-AF65-F5344CB8AC3E}">
        <p14:creationId xmlns:p14="http://schemas.microsoft.com/office/powerpoint/2010/main" val="14642415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err="1"/>
              <a:t>Current</a:t>
            </a:r>
            <a:r>
              <a:rPr lang="de-CH" dirty="0"/>
              <a:t> Events Quiz</a:t>
            </a:r>
            <a:endParaRPr lang="en-US" dirty="0"/>
          </a:p>
        </p:txBody>
      </p:sp>
      <p:sp>
        <p:nvSpPr>
          <p:cNvPr id="5" name="Content Placeholder 4"/>
          <p:cNvSpPr>
            <a:spLocks noGrp="1"/>
          </p:cNvSpPr>
          <p:nvPr>
            <p:ph idx="1"/>
          </p:nvPr>
        </p:nvSpPr>
        <p:spPr/>
        <p:txBody>
          <a:bodyPr>
            <a:noAutofit/>
          </a:bodyPr>
          <a:lstStyle/>
          <a:p>
            <a:pPr marL="0" indent="0">
              <a:buNone/>
            </a:pPr>
            <a:r>
              <a:rPr lang="en-US" sz="2000" dirty="0"/>
              <a:t>From a functionalist perspective, a sociologist would likely argue that sex trafficking persists because it provides a necessary function for society. Which of the following is an example of one of these functions?</a:t>
            </a:r>
          </a:p>
          <a:p>
            <a:pPr marL="457200" lvl="0" indent="-457200">
              <a:buFont typeface="+mj-lt"/>
              <a:buAutoNum type="alphaLcPeriod"/>
            </a:pPr>
            <a:r>
              <a:rPr lang="en-US" sz="2000" dirty="0"/>
              <a:t>Social construction of deviance</a:t>
            </a:r>
          </a:p>
          <a:p>
            <a:pPr marL="457200" lvl="0" indent="-457200">
              <a:buFont typeface="+mj-lt"/>
              <a:buAutoNum type="alphaLcPeriod"/>
            </a:pPr>
            <a:r>
              <a:rPr lang="en-US" sz="2000" dirty="0"/>
              <a:t>Employment for police officers</a:t>
            </a:r>
          </a:p>
          <a:p>
            <a:pPr marL="457200" lvl="0" indent="-457200">
              <a:buFont typeface="+mj-lt"/>
              <a:buAutoNum type="alphaLcPeriod"/>
            </a:pPr>
            <a:r>
              <a:rPr lang="en-US" sz="2000" dirty="0"/>
              <a:t>Fodder for campaign speeches</a:t>
            </a:r>
          </a:p>
          <a:p>
            <a:pPr marL="457200" lvl="0" indent="-457200">
              <a:buFont typeface="+mj-lt"/>
              <a:buAutoNum type="alphaLcPeriod"/>
            </a:pPr>
            <a:r>
              <a:rPr lang="en-US" sz="2000" dirty="0"/>
              <a:t>Material used in television and films</a:t>
            </a:r>
          </a:p>
          <a:p>
            <a:pPr marL="457200" lvl="0" indent="-457200">
              <a:buFont typeface="+mj-lt"/>
              <a:buAutoNum type="alphaLcPeriod"/>
            </a:pPr>
            <a:r>
              <a:rPr lang="en-US" sz="2000" b="1" dirty="0"/>
              <a:t>All of the above…and more.</a:t>
            </a:r>
            <a:endParaRPr lang="en-US" sz="2000" dirty="0"/>
          </a:p>
        </p:txBody>
      </p:sp>
    </p:spTree>
    <p:extLst>
      <p:ext uri="{BB962C8B-B14F-4D97-AF65-F5344CB8AC3E}">
        <p14:creationId xmlns:p14="http://schemas.microsoft.com/office/powerpoint/2010/main" val="2094304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a:t>Key </a:t>
            </a:r>
            <a:r>
              <a:rPr lang="de-CH" dirty="0" err="1"/>
              <a:t>Concepts</a:t>
            </a:r>
            <a:endParaRPr lang="en-US" dirty="0"/>
          </a:p>
        </p:txBody>
      </p:sp>
      <p:sp>
        <p:nvSpPr>
          <p:cNvPr id="5" name="Content Placeholder 4"/>
          <p:cNvSpPr>
            <a:spLocks noGrp="1"/>
          </p:cNvSpPr>
          <p:nvPr>
            <p:ph idx="1"/>
          </p:nvPr>
        </p:nvSpPr>
        <p:spPr/>
        <p:txBody>
          <a:bodyPr>
            <a:normAutofit/>
          </a:bodyPr>
          <a:lstStyle/>
          <a:p>
            <a:r>
              <a:rPr lang="en-US" dirty="0"/>
              <a:t>KC1: Understand and explain the issues of sex trafficking and mass incarceration through the functionalist and conflict perspective. </a:t>
            </a:r>
          </a:p>
          <a:p>
            <a:r>
              <a:rPr lang="en-US" dirty="0"/>
              <a:t>KC2: Explain the role of hegemonic masculinity in the context of sex trafficking. </a:t>
            </a:r>
          </a:p>
          <a:p>
            <a:r>
              <a:rPr lang="en-US" dirty="0"/>
              <a:t>KC3: Discuss how the media contributes to the social construction of sex trafficking victims. </a:t>
            </a:r>
          </a:p>
        </p:txBody>
      </p:sp>
    </p:spTree>
    <p:extLst>
      <p:ext uri="{BB962C8B-B14F-4D97-AF65-F5344CB8AC3E}">
        <p14:creationId xmlns:p14="http://schemas.microsoft.com/office/powerpoint/2010/main" val="26276292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r>
              <a:rPr lang="en-US" sz="3400" dirty="0"/>
              <a:t>Cyntoia Brown-Long </a:t>
            </a:r>
            <a:r>
              <a:rPr lang="en-US" sz="3400" dirty="0" smtClean="0"/>
              <a:t>Released </a:t>
            </a:r>
            <a:endParaRPr lang="en-US" sz="3400" dirty="0"/>
          </a:p>
        </p:txBody>
      </p:sp>
      <p:sp>
        <p:nvSpPr>
          <p:cNvPr id="5" name="Content Placeholder 4"/>
          <p:cNvSpPr>
            <a:spLocks noGrp="1"/>
          </p:cNvSpPr>
          <p:nvPr>
            <p:ph idx="1"/>
          </p:nvPr>
        </p:nvSpPr>
        <p:spPr>
          <a:xfrm>
            <a:off x="457199" y="1437624"/>
            <a:ext cx="8229599" cy="2995480"/>
          </a:xfrm>
        </p:spPr>
        <p:txBody>
          <a:bodyPr>
            <a:noAutofit/>
          </a:bodyPr>
          <a:lstStyle/>
          <a:p>
            <a:r>
              <a:rPr lang="en-US" sz="1600" dirty="0"/>
              <a:t>Cyntoia Brown-Long was released from prison in August 2019 after serving 15 years of a 51-year sentence for killing a man in self-defense who solicited her for sex. At the time, 2004, Brown was being involuntarily prostituted, raped, and abused by a man who organized the transaction. Although on Parole, Brown is making the most of her second chance at life by capitalizing on her educational accomplishments while incarcerated – she earned her GED, AA, and eventually BA from Lipscomb University – and turning her test into a testimonial she can share with the world in an effort to raise awareness and support for individuals experiencing similar situations. She also released a book this last week detailing her story and road to redemption. This week we explore the release of Cyntoia Brown-Long with specific emphasis on the contributions of celebrities in her release, social construction of Brown-Long through the media, and hegemonic masculinity. </a:t>
            </a:r>
            <a:endParaRPr lang="en-US" sz="16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E418-B3E1-8E49-8CD2-837F8192CE17}"/>
              </a:ext>
            </a:extLst>
          </p:cNvPr>
          <p:cNvSpPr>
            <a:spLocks noGrp="1"/>
          </p:cNvSpPr>
          <p:nvPr>
            <p:ph type="title"/>
          </p:nvPr>
        </p:nvSpPr>
        <p:spPr/>
        <p:txBody>
          <a:bodyPr>
            <a:noAutofit/>
          </a:bodyPr>
          <a:lstStyle/>
          <a:p>
            <a:r>
              <a:rPr lang="en-US" sz="3400" dirty="0"/>
              <a:t>Cyntoia Brown-Long Released</a:t>
            </a:r>
          </a:p>
        </p:txBody>
      </p:sp>
      <p:pic>
        <p:nvPicPr>
          <p:cNvPr id="5" name="y2mate.com - cyntoia_brown_from_convicted_murderer_to_victims_advocate_hc2ggQ7sc3o_360p">
            <a:hlinkClick r:id="" action="ppaction://media"/>
            <a:extLst>
              <a:ext uri="{FF2B5EF4-FFF2-40B4-BE49-F238E27FC236}">
                <a16:creationId xmlns:a16="http://schemas.microsoft.com/office/drawing/2014/main" id="{04C4462A-C323-6146-BB6B-01EC70A025EA}"/>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27238" y="1438275"/>
            <a:ext cx="5087937" cy="2862263"/>
          </a:xfrm>
        </p:spPr>
      </p:pic>
    </p:spTree>
    <p:extLst>
      <p:ext uri="{BB962C8B-B14F-4D97-AF65-F5344CB8AC3E}">
        <p14:creationId xmlns:p14="http://schemas.microsoft.com/office/powerpoint/2010/main" val="403074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0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E418-B3E1-8E49-8CD2-837F8192CE17}"/>
              </a:ext>
            </a:extLst>
          </p:cNvPr>
          <p:cNvSpPr>
            <a:spLocks noGrp="1"/>
          </p:cNvSpPr>
          <p:nvPr>
            <p:ph type="title"/>
          </p:nvPr>
        </p:nvSpPr>
        <p:spPr/>
        <p:txBody>
          <a:bodyPr>
            <a:normAutofit/>
          </a:bodyPr>
          <a:lstStyle/>
          <a:p>
            <a:r>
              <a:rPr lang="en-US" sz="3400" dirty="0"/>
              <a:t>Cyntoia Brown-Long Released</a:t>
            </a:r>
          </a:p>
        </p:txBody>
      </p:sp>
      <p:pic>
        <p:nvPicPr>
          <p:cNvPr id="6" name="y2mate.com - cyntoia_brown_long_opens_up_about_her_fight_for_freedom_today_LcNqhZU9lRA_360p">
            <a:hlinkClick r:id="" action="ppaction://media"/>
            <a:extLst>
              <a:ext uri="{FF2B5EF4-FFF2-40B4-BE49-F238E27FC236}">
                <a16:creationId xmlns:a16="http://schemas.microsoft.com/office/drawing/2014/main" id="{0E23E8AD-8A92-E14D-907D-A85225CF8A7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27238" y="1438275"/>
            <a:ext cx="5087937" cy="2862263"/>
          </a:xfrm>
        </p:spPr>
      </p:pic>
    </p:spTree>
    <p:extLst>
      <p:ext uri="{BB962C8B-B14F-4D97-AF65-F5344CB8AC3E}">
        <p14:creationId xmlns:p14="http://schemas.microsoft.com/office/powerpoint/2010/main" val="241806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50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BE418-B3E1-8E49-8CD2-837F8192CE17}"/>
              </a:ext>
            </a:extLst>
          </p:cNvPr>
          <p:cNvSpPr>
            <a:spLocks noGrp="1"/>
          </p:cNvSpPr>
          <p:nvPr>
            <p:ph type="title"/>
          </p:nvPr>
        </p:nvSpPr>
        <p:spPr/>
        <p:txBody>
          <a:bodyPr>
            <a:normAutofit/>
          </a:bodyPr>
          <a:lstStyle/>
          <a:p>
            <a:r>
              <a:rPr lang="en-US" sz="3400" dirty="0"/>
              <a:t>Cyntoia Brown-Long Released</a:t>
            </a:r>
          </a:p>
        </p:txBody>
      </p:sp>
      <p:pic>
        <p:nvPicPr>
          <p:cNvPr id="6" name="y2mate.com - social_media_reignites_cyntoia_brown_murder_case_QqXdDXuKfS0_360p">
            <a:hlinkClick r:id="" action="ppaction://media"/>
            <a:extLst>
              <a:ext uri="{FF2B5EF4-FFF2-40B4-BE49-F238E27FC236}">
                <a16:creationId xmlns:a16="http://schemas.microsoft.com/office/drawing/2014/main" id="{EDC7B725-4425-054A-9066-3003866173F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2027238" y="1438275"/>
            <a:ext cx="5087937" cy="2862263"/>
          </a:xfrm>
        </p:spPr>
      </p:pic>
    </p:spTree>
    <p:extLst>
      <p:ext uri="{BB962C8B-B14F-4D97-AF65-F5344CB8AC3E}">
        <p14:creationId xmlns:p14="http://schemas.microsoft.com/office/powerpoint/2010/main" val="136874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285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err="1"/>
              <a:t>Discussion</a:t>
            </a:r>
            <a:r>
              <a:rPr lang="de-CH" dirty="0"/>
              <a:t> </a:t>
            </a:r>
            <a:r>
              <a:rPr lang="de-CH" dirty="0" err="1"/>
              <a:t>Questions</a:t>
            </a:r>
            <a:endParaRPr lang="en-US" dirty="0"/>
          </a:p>
        </p:txBody>
      </p:sp>
      <p:sp>
        <p:nvSpPr>
          <p:cNvPr id="5" name="Content Placeholder 4"/>
          <p:cNvSpPr>
            <a:spLocks noGrp="1"/>
          </p:cNvSpPr>
          <p:nvPr>
            <p:ph idx="1"/>
          </p:nvPr>
        </p:nvSpPr>
        <p:spPr/>
        <p:txBody>
          <a:bodyPr>
            <a:noAutofit/>
          </a:bodyPr>
          <a:lstStyle/>
          <a:p>
            <a:r>
              <a:rPr lang="en-US" sz="1200" dirty="0"/>
              <a:t>Why did celebrities get involved with </a:t>
            </a:r>
            <a:r>
              <a:rPr lang="en-US" sz="1200" dirty="0" err="1"/>
              <a:t>Cyntoia’s</a:t>
            </a:r>
            <a:r>
              <a:rPr lang="en-US" sz="1200" dirty="0"/>
              <a:t> case? How did their attention bring awareness, and ultimately freedom, for Cyntoia? How would her situation have been different without this exposure? Are more celebrities involved with justice issues to raise their own profile than those truly for the cause? Explain.</a:t>
            </a:r>
          </a:p>
          <a:p>
            <a:r>
              <a:rPr lang="en-US" sz="1200" dirty="0"/>
              <a:t>From a functionalist standpoint, what role do religion and family play in the life of inmates? How do these two social institutions converge to provide inmates with support during their incarceration and adjudication? Why are they necessary for one to survive incarceration and successfully transitioning back into civilian life? </a:t>
            </a:r>
          </a:p>
          <a:p>
            <a:r>
              <a:rPr lang="en-US" sz="1200" dirty="0"/>
              <a:t>From a conflict perspective, why do most inmates languish in prisons across America due to similar miscarriages of justice? Why is there such a high price on freedom in America? How does this largely unattainable price create opportunities for competition and exploitation in America?</a:t>
            </a:r>
          </a:p>
          <a:p>
            <a:r>
              <a:rPr lang="en-US" sz="1200" dirty="0"/>
              <a:t>How does coverage of Cyntoia by media outlets lead to the social construction, and ultimately cultural perception, of her and her story? What is the role of media in prison reform? Why might the success of any reform measures be contingent on public will and sentiment about prisoners, their life, their family, and more?</a:t>
            </a:r>
          </a:p>
          <a:p>
            <a:r>
              <a:rPr lang="en-US" sz="1200" dirty="0"/>
              <a:t>What is the role of hegemonic masculinity in </a:t>
            </a:r>
            <a:r>
              <a:rPr lang="en-US" sz="1200" dirty="0" err="1"/>
              <a:t>Cyntoia’s</a:t>
            </a:r>
            <a:r>
              <a:rPr lang="en-US" sz="1200" dirty="0"/>
              <a:t> story? In other words, how do the popularized notions of what it means to be a “man” in America contribute to the experiences leading up to the killing that led to </a:t>
            </a:r>
            <a:r>
              <a:rPr lang="en-US" sz="1200" dirty="0" err="1"/>
              <a:t>Cyntoia’s</a:t>
            </a:r>
            <a:r>
              <a:rPr lang="en-US" sz="1200" dirty="0"/>
              <a:t> incarceration and subsequent exoneration? What notions are most powerful? </a:t>
            </a:r>
          </a:p>
        </p:txBody>
      </p:sp>
    </p:spTree>
    <p:extLst>
      <p:ext uri="{BB962C8B-B14F-4D97-AF65-F5344CB8AC3E}">
        <p14:creationId xmlns:p14="http://schemas.microsoft.com/office/powerpoint/2010/main" val="25343259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err="1"/>
              <a:t>Current</a:t>
            </a:r>
            <a:r>
              <a:rPr lang="de-CH" dirty="0"/>
              <a:t> Events Quiz</a:t>
            </a:r>
            <a:endParaRPr lang="en-US" dirty="0"/>
          </a:p>
        </p:txBody>
      </p:sp>
      <p:sp>
        <p:nvSpPr>
          <p:cNvPr id="5" name="Content Placeholder 4"/>
          <p:cNvSpPr>
            <a:spLocks noGrp="1"/>
          </p:cNvSpPr>
          <p:nvPr>
            <p:ph idx="1"/>
          </p:nvPr>
        </p:nvSpPr>
        <p:spPr/>
        <p:txBody>
          <a:bodyPr>
            <a:noAutofit/>
          </a:bodyPr>
          <a:lstStyle/>
          <a:p>
            <a:pPr marL="0" indent="0">
              <a:buNone/>
            </a:pPr>
            <a:r>
              <a:rPr lang="en-US" sz="1800" dirty="0"/>
              <a:t>A conflict theorist would likely argue that…</a:t>
            </a:r>
          </a:p>
          <a:p>
            <a:pPr lvl="0">
              <a:buFont typeface="+mj-lt"/>
              <a:buAutoNum type="alphaLcPeriod"/>
            </a:pPr>
            <a:r>
              <a:rPr lang="en-US" sz="1800" dirty="0"/>
              <a:t>…women who are exploited deserve what they get for staying in their abusive relationships.</a:t>
            </a:r>
          </a:p>
          <a:p>
            <a:pPr lvl="0">
              <a:buFont typeface="+mj-lt"/>
              <a:buAutoNum type="alphaLcPeriod"/>
            </a:pPr>
            <a:r>
              <a:rPr lang="en-US" sz="1800" dirty="0"/>
              <a:t>…most victims of sexual assault are found to be lying to get attention from the media.</a:t>
            </a:r>
          </a:p>
          <a:p>
            <a:pPr lvl="0">
              <a:buFont typeface="+mj-lt"/>
              <a:buAutoNum type="alphaLcPeriod"/>
            </a:pPr>
            <a:r>
              <a:rPr lang="en-US" sz="1800" b="1" dirty="0"/>
              <a:t>…victims of sex trafficking are often unfairly sentenced because of their diminished status due to race, gender, age, sexuality, social class, etc.</a:t>
            </a:r>
            <a:endParaRPr lang="en-US" sz="1800" dirty="0"/>
          </a:p>
          <a:p>
            <a:pPr lvl="0">
              <a:buFont typeface="+mj-lt"/>
              <a:buAutoNum type="alphaLcPeriod"/>
            </a:pPr>
            <a:r>
              <a:rPr lang="en-US" sz="1800" dirty="0"/>
              <a:t>…blaming the victim culture influences how people interact with victims of sexual abuse.</a:t>
            </a:r>
          </a:p>
        </p:txBody>
      </p:sp>
    </p:spTree>
    <p:extLst>
      <p:ext uri="{BB962C8B-B14F-4D97-AF65-F5344CB8AC3E}">
        <p14:creationId xmlns:p14="http://schemas.microsoft.com/office/powerpoint/2010/main" val="180893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de-CH" dirty="0" err="1"/>
              <a:t>Current</a:t>
            </a:r>
            <a:r>
              <a:rPr lang="de-CH" dirty="0"/>
              <a:t> Events Quiz</a:t>
            </a:r>
            <a:endParaRPr lang="en-US" dirty="0"/>
          </a:p>
        </p:txBody>
      </p:sp>
      <p:sp>
        <p:nvSpPr>
          <p:cNvPr id="5" name="Content Placeholder 4"/>
          <p:cNvSpPr>
            <a:spLocks noGrp="1"/>
          </p:cNvSpPr>
          <p:nvPr>
            <p:ph idx="1"/>
          </p:nvPr>
        </p:nvSpPr>
        <p:spPr>
          <a:xfrm>
            <a:off x="457200" y="1437624"/>
            <a:ext cx="8229600" cy="2862319"/>
          </a:xfrm>
        </p:spPr>
        <p:txBody>
          <a:bodyPr>
            <a:noAutofit/>
          </a:bodyPr>
          <a:lstStyle/>
          <a:p>
            <a:pPr marL="0" indent="0">
              <a:buNone/>
            </a:pPr>
            <a:r>
              <a:rPr lang="en-US" sz="2000" dirty="0"/>
              <a:t>Which of the following aspects of </a:t>
            </a:r>
            <a:r>
              <a:rPr lang="en-US" sz="2000" dirty="0" err="1"/>
              <a:t>Cyntoia’s</a:t>
            </a:r>
            <a:r>
              <a:rPr lang="en-US" sz="2000" dirty="0"/>
              <a:t> story is of most interest to sociologists interested in investigating the role of hegemonic masculinity in American culture? </a:t>
            </a:r>
          </a:p>
          <a:p>
            <a:pPr marL="457200" lvl="0" indent="-457200">
              <a:buFont typeface="+mj-lt"/>
              <a:buAutoNum type="alphaLcPeriod"/>
            </a:pPr>
            <a:r>
              <a:rPr lang="en-US" sz="2000" dirty="0"/>
              <a:t>Her recent book tour that involves a number of interviews with men. </a:t>
            </a:r>
          </a:p>
          <a:p>
            <a:pPr marL="457200" lvl="0" indent="-457200">
              <a:buFont typeface="+mj-lt"/>
              <a:buAutoNum type="alphaLcPeriod"/>
            </a:pPr>
            <a:r>
              <a:rPr lang="en-US" sz="2000" dirty="0"/>
              <a:t>How she was able to be manipulated by an older man at the age of 16. </a:t>
            </a:r>
          </a:p>
          <a:p>
            <a:pPr marL="457200" lvl="0" indent="-457200">
              <a:buFont typeface="+mj-lt"/>
              <a:buAutoNum type="alphaLcPeriod"/>
            </a:pPr>
            <a:r>
              <a:rPr lang="en-US" sz="2000" b="1" dirty="0"/>
              <a:t>The fact that her victim, a 43-year old man, felt entitled to the body of a 16-year old black girl. </a:t>
            </a:r>
            <a:endParaRPr lang="en-US" sz="2000" dirty="0"/>
          </a:p>
          <a:p>
            <a:pPr marL="457200" lvl="0" indent="-457200">
              <a:buFont typeface="+mj-lt"/>
              <a:buAutoNum type="alphaLcPeriod"/>
            </a:pPr>
            <a:r>
              <a:rPr lang="en-US" sz="2000" dirty="0"/>
              <a:t>Her husband’s involvement in her release. </a:t>
            </a:r>
          </a:p>
        </p:txBody>
      </p:sp>
    </p:spTree>
    <p:extLst>
      <p:ext uri="{BB962C8B-B14F-4D97-AF65-F5344CB8AC3E}">
        <p14:creationId xmlns:p14="http://schemas.microsoft.com/office/powerpoint/2010/main" val="3149469775"/>
      </p:ext>
    </p:extLst>
  </p:cSld>
  <p:clrMapOvr>
    <a:masterClrMapping/>
  </p:clrMapOvr>
</p:sld>
</file>

<file path=ppt/theme/theme1.xml><?xml version="1.0" encoding="utf-8"?>
<a:theme xmlns:a="http://schemas.openxmlformats.org/drawingml/2006/main" name="New Master Slides widescreen">
  <a:themeElements>
    <a:clrScheme name="SAGE">
      <a:dk1>
        <a:srgbClr val="002395"/>
      </a:dk1>
      <a:lt1>
        <a:sysClr val="window" lastClr="FFFFFF"/>
      </a:lt1>
      <a:dk2>
        <a:srgbClr val="002395"/>
      </a:dk2>
      <a:lt2>
        <a:srgbClr val="FFFFFF"/>
      </a:lt2>
      <a:accent1>
        <a:srgbClr val="9DB1F1"/>
      </a:accent1>
      <a:accent2>
        <a:srgbClr val="708DEA"/>
      </a:accent2>
      <a:accent3>
        <a:srgbClr val="1670D4"/>
      </a:accent3>
      <a:accent4>
        <a:srgbClr val="3A23C3"/>
      </a:accent4>
      <a:accent5>
        <a:srgbClr val="2F169A"/>
      </a:accent5>
      <a:accent6>
        <a:srgbClr val="251179"/>
      </a:accent6>
      <a:hlink>
        <a:srgbClr val="0000FF"/>
      </a:hlink>
      <a:folHlink>
        <a:srgbClr val="0000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lumMod val="60000"/>
            <a:lumOff val="40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 Master Slides widescreen.potx</Template>
  <TotalTime>9341</TotalTime>
  <Words>1026</Words>
  <Application>Microsoft Office PowerPoint</Application>
  <PresentationFormat>On-screen Show (16:9)</PresentationFormat>
  <Paragraphs>65</Paragraphs>
  <Slides>10</Slides>
  <Notes>9</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ＭＳ Ｐゴシック</vt:lpstr>
      <vt:lpstr>Arial</vt:lpstr>
      <vt:lpstr>Calibri</vt:lpstr>
      <vt:lpstr>New Master Slides widescreen</vt:lpstr>
      <vt:lpstr>PowerPoint Presentation</vt:lpstr>
      <vt:lpstr>Key Concepts</vt:lpstr>
      <vt:lpstr>Cyntoia Brown-Long Released </vt:lpstr>
      <vt:lpstr>Cyntoia Brown-Long Released</vt:lpstr>
      <vt:lpstr>Cyntoia Brown-Long Released</vt:lpstr>
      <vt:lpstr>Cyntoia Brown-Long Released</vt:lpstr>
      <vt:lpstr>Discussion Questions</vt:lpstr>
      <vt:lpstr>Current Events Quiz</vt:lpstr>
      <vt:lpstr>Current Events Quiz</vt:lpstr>
      <vt:lpstr>Current Events Quiz</vt:lpstr>
    </vt:vector>
  </TitlesOfParts>
  <Company>Sage Publications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we know</dc:title>
  <dc:creator>Martha Sedgwick</dc:creator>
  <cp:lastModifiedBy>Tiara Beatty</cp:lastModifiedBy>
  <cp:revision>526</cp:revision>
  <dcterms:created xsi:type="dcterms:W3CDTF">2012-11-12T22:03:53Z</dcterms:created>
  <dcterms:modified xsi:type="dcterms:W3CDTF">2019-10-21T20:48:55Z</dcterms:modified>
</cp:coreProperties>
</file>