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11"/>
  </p:notesMasterIdLst>
  <p:handoutMasterIdLst>
    <p:handoutMasterId r:id="rId12"/>
  </p:handoutMasterIdLst>
  <p:sldIdLst>
    <p:sldId id="413" r:id="rId2"/>
    <p:sldId id="439" r:id="rId3"/>
    <p:sldId id="416" r:id="rId4"/>
    <p:sldId id="443" r:id="rId5"/>
    <p:sldId id="442" r:id="rId6"/>
    <p:sldId id="440" r:id="rId7"/>
    <p:sldId id="441" r:id="rId8"/>
    <p:sldId id="446" r:id="rId9"/>
    <p:sldId id="447" r:id="rId10"/>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B65A"/>
    <a:srgbClr val="5A2359"/>
    <a:srgbClr val="F0536A"/>
    <a:srgbClr val="F2F2F2"/>
    <a:srgbClr val="000000"/>
    <a:srgbClr val="E10598"/>
    <a:srgbClr val="708DEA"/>
    <a:srgbClr val="002395"/>
    <a:srgbClr val="90AAF4"/>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76" autoAdjust="0"/>
    <p:restoredTop sz="69300" autoAdjust="0"/>
  </p:normalViewPr>
  <p:slideViewPr>
    <p:cSldViewPr snapToGrid="0" snapToObjects="1">
      <p:cViewPr varScale="1">
        <p:scale>
          <a:sx n="97" d="100"/>
          <a:sy n="97" d="100"/>
        </p:scale>
        <p:origin x="1644" y="78"/>
      </p:cViewPr>
      <p:guideLst>
        <p:guide orient="horz" pos="1620"/>
        <p:guide pos="2880"/>
      </p:guideLst>
    </p:cSldViewPr>
  </p:slideViewPr>
  <p:outlineViewPr>
    <p:cViewPr>
      <p:scale>
        <a:sx n="33" d="100"/>
        <a:sy n="33" d="100"/>
      </p:scale>
      <p:origin x="0" y="-18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6" d="100"/>
          <a:sy n="86" d="100"/>
        </p:scale>
        <p:origin x="3822" y="96"/>
      </p:cViewPr>
      <p:guideLst/>
    </p:cSldViewPr>
  </p:notes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92221A9-01BF-4FD3-95D9-67FEBC9CFEAA}"/>
    <pc:docChg chg="modSld">
      <pc:chgData name="" userId="" providerId="" clId="Web-{692221A9-01BF-4FD3-95D9-67FEBC9CFEAA}" dt="2018-10-02T20:15:46.694" v="43" actId="20577"/>
      <pc:docMkLst>
        <pc:docMk/>
      </pc:docMkLst>
      <pc:sldChg chg="modSp">
        <pc:chgData name="" userId="" providerId="" clId="Web-{692221A9-01BF-4FD3-95D9-67FEBC9CFEAA}" dt="2018-10-02T20:13:48.084" v="28" actId="20577"/>
        <pc:sldMkLst>
          <pc:docMk/>
          <pc:sldMk cId="2627629264" sldId="440"/>
        </pc:sldMkLst>
        <pc:spChg chg="mod">
          <ac:chgData name="" userId="" providerId="" clId="Web-{692221A9-01BF-4FD3-95D9-67FEBC9CFEAA}" dt="2018-10-02T20:13:48.084" v="28" actId="20577"/>
          <ac:spMkLst>
            <pc:docMk/>
            <pc:sldMk cId="2627629264" sldId="440"/>
            <ac:spMk id="5" creationId="{00000000-0000-0000-0000-000000000000}"/>
          </ac:spMkLst>
        </pc:spChg>
      </pc:sldChg>
      <pc:sldChg chg="modSp">
        <pc:chgData name="" userId="" providerId="" clId="Web-{692221A9-01BF-4FD3-95D9-67FEBC9CFEAA}" dt="2018-10-02T20:15:46.694" v="43" actId="20577"/>
        <pc:sldMkLst>
          <pc:docMk/>
          <pc:sldMk cId="2534325979" sldId="441"/>
        </pc:sldMkLst>
        <pc:spChg chg="mod">
          <ac:chgData name="" userId="" providerId="" clId="Web-{692221A9-01BF-4FD3-95D9-67FEBC9CFEAA}" dt="2018-10-02T20:15:46.694" v="43" actId="20577"/>
          <ac:spMkLst>
            <pc:docMk/>
            <pc:sldMk cId="2534325979" sldId="441"/>
            <ac:spMk id="5" creationId="{00000000-0000-0000-0000-000000000000}"/>
          </ac:spMkLst>
        </pc:spChg>
      </pc:sldChg>
      <pc:sldChg chg="modSp">
        <pc:chgData name="" userId="" providerId="" clId="Web-{692221A9-01BF-4FD3-95D9-67FEBC9CFEAA}" dt="2018-10-02T20:10:29.427" v="10" actId="20577"/>
        <pc:sldMkLst>
          <pc:docMk/>
          <pc:sldMk cId="97658224" sldId="442"/>
        </pc:sldMkLst>
        <pc:spChg chg="mod">
          <ac:chgData name="" userId="" providerId="" clId="Web-{692221A9-01BF-4FD3-95D9-67FEBC9CFEAA}" dt="2018-10-02T20:10:29.427" v="10" actId="20577"/>
          <ac:spMkLst>
            <pc:docMk/>
            <pc:sldMk cId="97658224" sldId="442"/>
            <ac:spMk id="4" creationId="{00000000-0000-0000-0000-000000000000}"/>
          </ac:spMkLst>
        </pc:spChg>
        <pc:spChg chg="mod">
          <ac:chgData name="" userId="" providerId="" clId="Web-{692221A9-01BF-4FD3-95D9-67FEBC9CFEAA}" dt="2018-10-02T20:10:11.692" v="9" actId="20577"/>
          <ac:spMkLst>
            <pc:docMk/>
            <pc:sldMk cId="97658224" sldId="442"/>
            <ac:spMk id="5" creationId="{00000000-0000-0000-0000-000000000000}"/>
          </ac:spMkLst>
        </pc:spChg>
      </pc:sldChg>
      <pc:sldChg chg="modSp">
        <pc:chgData name="" userId="" providerId="" clId="Web-{692221A9-01BF-4FD3-95D9-67FEBC9CFEAA}" dt="2018-10-02T20:12:21.974" v="13" actId="20577"/>
        <pc:sldMkLst>
          <pc:docMk/>
          <pc:sldMk cId="664264460" sldId="443"/>
        </pc:sldMkLst>
        <pc:spChg chg="mod">
          <ac:chgData name="" userId="" providerId="" clId="Web-{692221A9-01BF-4FD3-95D9-67FEBC9CFEAA}" dt="2018-10-02T20:12:21.974" v="13" actId="20577"/>
          <ac:spMkLst>
            <pc:docMk/>
            <pc:sldMk cId="664264460" sldId="443"/>
            <ac:spMk id="5" creationId="{00000000-0000-0000-0000-000000000000}"/>
          </ac:spMkLst>
        </pc:spChg>
      </pc:sldChg>
      <pc:sldChg chg="modSp">
        <pc:chgData name="" userId="" providerId="" clId="Web-{692221A9-01BF-4FD3-95D9-67FEBC9CFEAA}" dt="2018-10-02T20:13:11.101" v="22" actId="20577"/>
        <pc:sldMkLst>
          <pc:docMk/>
          <pc:sldMk cId="1691850383" sldId="448"/>
        </pc:sldMkLst>
        <pc:spChg chg="mod">
          <ac:chgData name="" userId="" providerId="" clId="Web-{692221A9-01BF-4FD3-95D9-67FEBC9CFEAA}" dt="2018-10-02T20:13:11.101" v="22" actId="20577"/>
          <ac:spMkLst>
            <pc:docMk/>
            <pc:sldMk cId="1691850383" sldId="448"/>
            <ac:spMk id="5" creationId="{00000000-0000-0000-0000-000000000000}"/>
          </ac:spMkLst>
        </pc:spChg>
      </pc:sldChg>
    </pc:docChg>
  </pc:docChgLst>
  <pc:docChgLst>
    <pc:chgData clId="Web-{650820F8-5FBD-4B34-A8C3-9596A1C7137A}"/>
    <pc:docChg chg="addSld delSld modSld">
      <pc:chgData name="" userId="" providerId="" clId="Web-{650820F8-5FBD-4B34-A8C3-9596A1C7137A}" dt="2018-10-02T22:33:48.942" v="6"/>
      <pc:docMkLst>
        <pc:docMk/>
      </pc:docMkLst>
      <pc:sldChg chg="del">
        <pc:chgData name="" userId="" providerId="" clId="Web-{650820F8-5FBD-4B34-A8C3-9596A1C7137A}" dt="2018-10-02T22:31:02.175" v="0"/>
        <pc:sldMkLst>
          <pc:docMk/>
          <pc:sldMk cId="3173897566" sldId="438"/>
        </pc:sldMkLst>
      </pc:sldChg>
      <pc:sldChg chg="addSp delSp modSp new del">
        <pc:chgData name="" userId="" providerId="" clId="Web-{650820F8-5FBD-4B34-A8C3-9596A1C7137A}" dt="2018-10-02T22:33:48.942" v="6"/>
        <pc:sldMkLst>
          <pc:docMk/>
          <pc:sldMk cId="512766702" sldId="449"/>
        </pc:sldMkLst>
        <pc:spChg chg="add del mod">
          <ac:chgData name="" userId="" providerId="" clId="Web-{650820F8-5FBD-4B34-A8C3-9596A1C7137A}" dt="2018-10-02T22:33:36.473" v="5"/>
          <ac:spMkLst>
            <pc:docMk/>
            <pc:sldMk cId="512766702" sldId="449"/>
            <ac:spMk id="2" creationId="{07B83F5C-D2BC-4260-A1B0-26C6AC2338F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23/10/2018</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23/10/2018</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fWDhU-tgxxU"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ed.com/talks/jackson_bird_how_to_talk_and_listen_to_transgender_people?language=e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a:t>The Publisher of the Social Sciences</a:t>
            </a:r>
          </a:p>
        </p:txBody>
      </p:sp>
      <p:sp>
        <p:nvSpPr>
          <p:cNvPr id="4" name="Slide Number Placeholder 3"/>
          <p:cNvSpPr>
            <a:spLocks noGrp="1"/>
          </p:cNvSpPr>
          <p:nvPr>
            <p:ph type="sldNum" sz="quarter" idx="10"/>
          </p:nvPr>
        </p:nvSpPr>
        <p:spPr/>
        <p:txBody>
          <a:bodyPr/>
          <a:lstStyle/>
          <a:p>
            <a:pPr>
              <a:defRPr/>
            </a:pPr>
            <a:fld id="{B28ED156-D1DF-4104-B8D5-5F9B955CBCE7}"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www.cyclingweekly.com</a:t>
            </a:r>
            <a:r>
              <a:rPr lang="en-US" dirty="0" smtClean="0"/>
              <a:t>/news/latest-news/rachel-mckinnon-becomes-first-transgender-woman-win-track-world-title-397473</a:t>
            </a:r>
            <a:endParaRPr lang="en-US"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2</a:t>
            </a:fld>
            <a:endParaRPr lang="en-GB"/>
          </a:p>
        </p:txBody>
      </p:sp>
    </p:spTree>
    <p:extLst>
      <p:ext uri="{BB962C8B-B14F-4D97-AF65-F5344CB8AC3E}">
        <p14:creationId xmlns:p14="http://schemas.microsoft.com/office/powerpoint/2010/main" val="1590690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www.foxnews.com</a:t>
            </a:r>
            <a:r>
              <a:rPr lang="en-US" dirty="0" smtClean="0"/>
              <a:t>/sports/not-fair-world-cycling-bronze-medalist-cries-foul-after-transgender-woman-wins-gold</a:t>
            </a:r>
            <a:endParaRPr lang="en-US"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3</a:t>
            </a:fld>
            <a:endParaRPr lang="en-GB"/>
          </a:p>
        </p:txBody>
      </p:sp>
    </p:spTree>
    <p:extLst>
      <p:ext uri="{BB962C8B-B14F-4D97-AF65-F5344CB8AC3E}">
        <p14:creationId xmlns:p14="http://schemas.microsoft.com/office/powerpoint/2010/main" val="200093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www.velonews.com</a:t>
            </a:r>
            <a:r>
              <a:rPr lang="en-US" dirty="0" smtClean="0"/>
              <a:t>/2018/10/news/commentary-the-complicated-case-of-transgender-cyclist-dr-rachel-mckinnon_480285</a:t>
            </a:r>
            <a:endParaRPr lang="en-US"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4</a:t>
            </a:fld>
            <a:endParaRPr lang="en-GB"/>
          </a:p>
        </p:txBody>
      </p:sp>
    </p:spTree>
    <p:extLst>
      <p:ext uri="{BB962C8B-B14F-4D97-AF65-F5344CB8AC3E}">
        <p14:creationId xmlns:p14="http://schemas.microsoft.com/office/powerpoint/2010/main" val="692434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www.cbc.ca</a:t>
            </a:r>
            <a:r>
              <a:rPr lang="en-US" dirty="0" smtClean="0"/>
              <a:t>/sports/transgender-woman-track-cycling-1.4863381</a:t>
            </a:r>
            <a:endParaRPr lang="en-US"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5</a:t>
            </a:fld>
            <a:endParaRPr lang="en-GB"/>
          </a:p>
        </p:txBody>
      </p:sp>
    </p:spTree>
    <p:extLst>
      <p:ext uri="{BB962C8B-B14F-4D97-AF65-F5344CB8AC3E}">
        <p14:creationId xmlns:p14="http://schemas.microsoft.com/office/powerpoint/2010/main" val="1797126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6</a:t>
            </a:fld>
            <a:endParaRPr lang="en-GB"/>
          </a:p>
        </p:txBody>
      </p:sp>
    </p:spTree>
    <p:extLst>
      <p:ext uri="{BB962C8B-B14F-4D97-AF65-F5344CB8AC3E}">
        <p14:creationId xmlns:p14="http://schemas.microsoft.com/office/powerpoint/2010/main" val="3967292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Current</a:t>
            </a:r>
            <a:r>
              <a:rPr lang="en-US" b="1" baseline="0" dirty="0"/>
              <a:t> Events Quiz</a:t>
            </a:r>
            <a:endParaRPr lang="en-US" baseline="0" dirty="0"/>
          </a:p>
          <a:p>
            <a:pPr marL="228600" indent="-228600" eaLnBrk="0" fontAlgn="base" hangingPunct="0">
              <a:spcBef>
                <a:spcPct val="30000"/>
              </a:spcBef>
              <a:spcAft>
                <a:spcPct val="0"/>
              </a:spcAft>
              <a:buFontTx/>
              <a:buAutoNum type="arabicPeriod"/>
              <a:defRPr/>
            </a:pPr>
            <a:r>
              <a:rPr lang="en-US" dirty="0" smtClean="0">
                <a:solidFill>
                  <a:schemeClr val="tx1"/>
                </a:solidFill>
              </a:rPr>
              <a:t>What is the name of the first transgender woman to win a world cycling title? </a:t>
            </a:r>
          </a:p>
          <a:p>
            <a:pPr marL="228600" indent="-228600" eaLnBrk="0" fontAlgn="base" hangingPunct="0">
              <a:spcBef>
                <a:spcPct val="30000"/>
              </a:spcBef>
              <a:spcAft>
                <a:spcPct val="0"/>
              </a:spcAft>
              <a:buFontTx/>
              <a:buAutoNum type="arabicPeriod"/>
              <a:defRPr/>
            </a:pPr>
            <a:r>
              <a:rPr lang="en-US" sz="1200" b="0" kern="1200" dirty="0" smtClean="0">
                <a:solidFill>
                  <a:schemeClr val="tx1"/>
                </a:solidFill>
                <a:effectLst/>
                <a:latin typeface="+mn-lt"/>
                <a:ea typeface="+mn-ea"/>
                <a:cs typeface="+mn-cs"/>
              </a:rPr>
              <a:t>Rachel McKinnon had her status as winner challenged by Jennifer Wagner, the</a:t>
            </a:r>
            <a:r>
              <a:rPr lang="en-US" sz="1200" b="0" kern="1200" dirty="0" smtClean="0">
                <a:solidFill>
                  <a:schemeClr val="tx1"/>
                </a:solidFill>
                <a:effectLst/>
                <a:latin typeface="+mn-lt"/>
                <a:ea typeface="+mn-ea"/>
                <a:cs typeface="+mn-cs"/>
              </a:rPr>
              <a:t>___.</a:t>
            </a:r>
            <a:endParaRPr lang="en-US" sz="1200" b="0" kern="1200" dirty="0" smtClean="0">
              <a:solidFill>
                <a:schemeClr val="tx1"/>
              </a:solidFill>
              <a:effectLst/>
              <a:latin typeface="+mn-lt"/>
              <a:ea typeface="+mn-ea"/>
              <a:cs typeface="+mn-cs"/>
            </a:endParaRPr>
          </a:p>
          <a:p>
            <a:pPr marL="228600" indent="-228600" eaLnBrk="0" fontAlgn="base" hangingPunct="0">
              <a:spcBef>
                <a:spcPct val="30000"/>
              </a:spcBef>
              <a:spcAft>
                <a:spcPct val="0"/>
              </a:spcAft>
              <a:buFontTx/>
              <a:buAutoNum type="arabicPeriod"/>
              <a:defRPr/>
            </a:pPr>
            <a:r>
              <a:rPr lang="en-US" dirty="0" smtClean="0"/>
              <a:t>No athlete can expect to compete against___. </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0" u="none" baseline="0" dirty="0" smtClean="0"/>
              <a:t>Dr. McKinnon is more concerned with ___ than trans people taking over sports.</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dirty="0" smtClean="0"/>
              <a:t>To compete, McKinnon’s ___ </a:t>
            </a:r>
            <a:r>
              <a:rPr lang="en-US" smtClean="0"/>
              <a:t>is </a:t>
            </a:r>
            <a:r>
              <a:rPr lang="en-US" smtClean="0"/>
              <a:t>suppressed</a:t>
            </a:r>
            <a:endParaRPr lang="en-US" dirty="0" smtClean="0"/>
          </a:p>
          <a:p>
            <a:endParaRPr lang="en-US" b="0" u="none" baseline="0" dirty="0"/>
          </a:p>
          <a:p>
            <a:r>
              <a:rPr lang="en-US" b="1" u="none" baseline="0" dirty="0"/>
              <a:t>Answers</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b="0" u="none" kern="1200" dirty="0" smtClean="0">
                <a:solidFill>
                  <a:schemeClr val="tx1"/>
                </a:solidFill>
                <a:effectLst/>
                <a:latin typeface="+mn-lt"/>
                <a:ea typeface="+mn-ea"/>
                <a:cs typeface="+mn-cs"/>
              </a:rPr>
              <a:t>Rachel McKinnon</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smtClean="0"/>
              <a:t>Bronze </a:t>
            </a:r>
            <a:r>
              <a:rPr lang="en-US" sz="1200" dirty="0" smtClean="0"/>
              <a:t>medalist</a:t>
            </a:r>
            <a:endParaRPr lang="en-US" sz="1200" dirty="0" smtClean="0"/>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b="0" u="none" baseline="0" dirty="0" smtClean="0"/>
              <a:t>one </a:t>
            </a:r>
            <a:r>
              <a:rPr lang="en-US" b="0" u="none" baseline="0" dirty="0" smtClean="0"/>
              <a:t>who is identically matched in all </a:t>
            </a:r>
            <a:r>
              <a:rPr lang="en-US" b="0" u="none" baseline="0" dirty="0" smtClean="0"/>
              <a:t>capabilities</a:t>
            </a:r>
            <a:endParaRPr lang="en-US" b="0" u="none" baseline="0" dirty="0" smtClean="0"/>
          </a:p>
          <a:p>
            <a:r>
              <a:rPr lang="en-US" b="0" u="none" baseline="0" dirty="0" smtClean="0"/>
              <a:t>4</a:t>
            </a:r>
            <a:r>
              <a:rPr lang="en-US" b="0" u="none" baseline="0" dirty="0"/>
              <a:t>. </a:t>
            </a:r>
            <a:r>
              <a:rPr lang="en-US" b="0" u="none" baseline="0" dirty="0" smtClean="0"/>
              <a:t> </a:t>
            </a:r>
            <a:r>
              <a:rPr lang="en-US" b="0" u="none" baseline="0" dirty="0" smtClean="0"/>
              <a:t>fairness </a:t>
            </a:r>
            <a:r>
              <a:rPr lang="en-US" b="0" u="none" baseline="0" dirty="0" smtClean="0"/>
              <a:t>and human </a:t>
            </a:r>
            <a:r>
              <a:rPr lang="en-US" b="0" u="none" baseline="0" dirty="0" smtClean="0"/>
              <a:t>rights</a:t>
            </a:r>
            <a:endParaRPr lang="en-US" b="0" u="none"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baseline="0" dirty="0"/>
              <a:t>5. </a:t>
            </a:r>
            <a:r>
              <a:rPr lang="en-US" b="0" baseline="0" dirty="0" smtClean="0"/>
              <a:t> </a:t>
            </a:r>
            <a:r>
              <a:rPr lang="en-US" b="0" baseline="0" dirty="0" smtClean="0"/>
              <a:t>testosterone </a:t>
            </a:r>
            <a:r>
              <a:rPr lang="en-US" b="0" baseline="0" dirty="0" smtClean="0"/>
              <a:t>level</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7</a:t>
            </a:fld>
            <a:endParaRPr lang="en-GB"/>
          </a:p>
        </p:txBody>
      </p:sp>
    </p:spTree>
    <p:extLst>
      <p:ext uri="{BB962C8B-B14F-4D97-AF65-F5344CB8AC3E}">
        <p14:creationId xmlns:p14="http://schemas.microsoft.com/office/powerpoint/2010/main" val="2850674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smtClean="0">
                <a:solidFill>
                  <a:schemeClr val="tx1"/>
                </a:solidFill>
                <a:effectLst/>
                <a:latin typeface="+mn-lt"/>
                <a:ea typeface="+mn-ea"/>
                <a:cs typeface="+mn-cs"/>
                <a:hlinkClick r:id="rId3"/>
              </a:rPr>
              <a:t>https://www.youtube.com/watch?v=fWDhU-tgxxU</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commentary from Dr. Rachel McKinnon. “I offer some thoughts on how to think about whether including trans women in competitive sport is 'fair.' The IOC Principles of Olympism establish participation in sport as a human right; they also prohibit discrimination in various forms. I suggest that excluding trans women constitutes prima facie discrimination and does NOT meet the standard required to justify such discrimination. I also suggest some ways to think about 'fairness' in sport, and that including trans women in sport is consistent with fair competition.”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8</a:t>
            </a:fld>
            <a:endParaRPr lang="en-GB"/>
          </a:p>
        </p:txBody>
      </p:sp>
    </p:spTree>
    <p:extLst>
      <p:ext uri="{BB962C8B-B14F-4D97-AF65-F5344CB8AC3E}">
        <p14:creationId xmlns:p14="http://schemas.microsoft.com/office/powerpoint/2010/main" val="2075490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smtClean="0">
                <a:solidFill>
                  <a:schemeClr val="tx1"/>
                </a:solidFill>
                <a:effectLst/>
                <a:latin typeface="+mn-lt"/>
                <a:ea typeface="+mn-ea"/>
                <a:cs typeface="+mn-cs"/>
                <a:hlinkClick r:id="rId3"/>
              </a:rPr>
              <a:t>https://www.ted.com/talks/jackson_bird_how_to_talk_and_listen_to_transgender_people?language=en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“Gender should be the least remarkable thing about someone, but transgender people are still too often misunderstood. To help those who are scared to ask questions or nervous about saying the wrong thing, Jackson Bird shares a few ways to think about trans issues. And in this funny, frank talk, he clears up a few misconceptions about pronouns, transitioning, bathrooms and more.”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9</a:t>
            </a:fld>
            <a:endParaRPr lang="en-GB"/>
          </a:p>
        </p:txBody>
      </p:sp>
    </p:spTree>
    <p:extLst>
      <p:ext uri="{BB962C8B-B14F-4D97-AF65-F5344CB8AC3E}">
        <p14:creationId xmlns:p14="http://schemas.microsoft.com/office/powerpoint/2010/main" val="39103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rt Slide">
    <p:spTree>
      <p:nvGrpSpPr>
        <p:cNvPr id="1" name=""/>
        <p:cNvGrpSpPr/>
        <p:nvPr/>
      </p:nvGrpSpPr>
      <p:grpSpPr>
        <a:xfrm>
          <a:off x="0" y="0"/>
          <a:ext cx="0" cy="0"/>
          <a:chOff x="0" y="0"/>
          <a:chExt cx="0" cy="0"/>
        </a:xfrm>
      </p:grpSpPr>
      <p:sp>
        <p:nvSpPr>
          <p:cNvPr id="10" name="Oval 9"/>
          <p:cNvSpPr/>
          <p:nvPr userDrawn="1"/>
        </p:nvSpPr>
        <p:spPr>
          <a:xfrm>
            <a:off x="-354260" y="-173283"/>
            <a:ext cx="4792909" cy="4792909"/>
          </a:xfrm>
          <a:prstGeom prst="ellipse">
            <a:avLst/>
          </a:prstGeom>
          <a:solidFill>
            <a:srgbClr val="00239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0" hasCustomPrompt="1"/>
          </p:nvPr>
        </p:nvSpPr>
        <p:spPr>
          <a:xfrm>
            <a:off x="429445" y="951570"/>
            <a:ext cx="3600400" cy="2801280"/>
          </a:xfrm>
        </p:spPr>
        <p:txBody>
          <a:bodyPr>
            <a:noAutofit/>
          </a:bodyPr>
          <a:lstStyle>
            <a:lvl1pPr marL="0" indent="0">
              <a:buFont typeface="Arial" pitchFamily="34" charset="0"/>
              <a:buNone/>
              <a:defRPr sz="3300" b="1">
                <a:solidFill>
                  <a:schemeClr val="bg1"/>
                </a:solidFill>
              </a:defRPr>
            </a:lvl1pPr>
          </a:lstStyle>
          <a:p>
            <a:pPr lvl="0"/>
            <a:r>
              <a:rPr lang="en-US" dirty="0"/>
              <a:t>SAGE Master for Slide shows – Title goes here, move this to middle of circle</a:t>
            </a:r>
          </a:p>
        </p:txBody>
      </p:sp>
      <p:sp>
        <p:nvSpPr>
          <p:cNvPr id="9" name="TextBox 8"/>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pic>
        <p:nvPicPr>
          <p:cNvPr id="1026"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Playb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92239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nn diagram">
    <p:spTree>
      <p:nvGrpSpPr>
        <p:cNvPr id="1" name=""/>
        <p:cNvGrpSpPr/>
        <p:nvPr/>
      </p:nvGrpSpPr>
      <p:grpSpPr>
        <a:xfrm>
          <a:off x="0" y="0"/>
          <a:ext cx="0" cy="0"/>
          <a:chOff x="0" y="0"/>
          <a:chExt cx="0" cy="0"/>
        </a:xfrm>
      </p:grpSpPr>
      <p:pic>
        <p:nvPicPr>
          <p:cNvPr id="55" name="Picture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8772" y="197068"/>
            <a:ext cx="7106456" cy="4382580"/>
          </a:xfrm>
          <a:prstGeom prst="rect">
            <a:avLst/>
          </a:prstGeom>
        </p:spPr>
      </p:pic>
      <p:pic>
        <p:nvPicPr>
          <p:cNvPr id="5" name="Picture 2" descr="M:\TEMPLATES\SLIDE SHOWS\New Powerpoint Master Slides\FINAL\!SAGE_Publising_logo_master_RGB.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14" name="Chart Placeholder 12"/>
          <p:cNvSpPr>
            <a:spLocks noGrp="1"/>
          </p:cNvSpPr>
          <p:nvPr>
            <p:ph type="chart" sz="quarter" idx="10"/>
          </p:nvPr>
        </p:nvSpPr>
        <p:spPr>
          <a:xfrm>
            <a:off x="468313" y="1437085"/>
            <a:ext cx="8218487" cy="2862263"/>
          </a:xfrm>
        </p:spPr>
        <p:txBody>
          <a:bodyPr/>
          <a:lstStyle/>
          <a:p>
            <a:r>
              <a:rPr lang="en-GB"/>
              <a:t>Click icon to add chart</a:t>
            </a:r>
            <a:endParaRPr lang="en-US"/>
          </a:p>
        </p:txBody>
      </p:sp>
      <p:pic>
        <p:nvPicPr>
          <p:cNvPr id="8"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Slide Option 2">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467545" y="951570"/>
            <a:ext cx="8019231" cy="2827474"/>
          </a:xfrm>
        </p:spPr>
        <p:txBody>
          <a:bodyPr>
            <a:noAutofit/>
          </a:bodyPr>
          <a:lstStyle>
            <a:lvl1pPr marL="0" indent="0">
              <a:buFont typeface="Arial" pitchFamily="34" charset="0"/>
              <a:buNone/>
              <a:defRPr sz="6000" b="1">
                <a:solidFill>
                  <a:schemeClr val="tx1"/>
                </a:solidFill>
              </a:defRPr>
            </a:lvl1pPr>
          </a:lstStyle>
          <a:p>
            <a:pPr lvl="0"/>
            <a:r>
              <a:rPr lang="en-US" dirty="0"/>
              <a:t>SAGE Master for Slide shows – Title goes here</a:t>
            </a:r>
          </a:p>
        </p:txBody>
      </p:sp>
      <p:pic>
        <p:nvPicPr>
          <p:cNvPr id="6"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extLst>
      <p:ext uri="{BB962C8B-B14F-4D97-AF65-F5344CB8AC3E}">
        <p14:creationId xmlns:p14="http://schemas.microsoft.com/office/powerpoint/2010/main" val="303133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1600"/>
            <a:ext cx="7772400" cy="1102519"/>
          </a:xfrm>
        </p:spPr>
        <p:txBody>
          <a:bodyPr>
            <a:no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685800" y="2538431"/>
            <a:ext cx="7772400" cy="1314450"/>
          </a:xfrm>
        </p:spPr>
        <p:txBody>
          <a:bodyPr>
            <a:normAutofit/>
          </a:bodyPr>
          <a:lstStyle>
            <a:lvl1pPr marL="0" indent="0" algn="l">
              <a:buNone/>
              <a:defRPr sz="3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7"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title-Speak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3950"/>
            <a:ext cx="7772400" cy="1102519"/>
          </a:xfrm>
        </p:spPr>
        <p:txBody>
          <a:bodyPr>
            <a:noAutofit/>
          </a:bodyPr>
          <a:lstStyle>
            <a:lvl1pPr algn="l">
              <a:defRPr sz="6000" b="1"/>
            </a:lvl1pPr>
          </a:lstStyle>
          <a:p>
            <a:r>
              <a:rPr lang="en-GB"/>
              <a:t>Click to edit Master title style</a:t>
            </a:r>
            <a:endParaRPr lang="en-US" dirty="0"/>
          </a:p>
        </p:txBody>
      </p:sp>
      <p:sp>
        <p:nvSpPr>
          <p:cNvPr id="3" name="Subtitle 2"/>
          <p:cNvSpPr>
            <a:spLocks noGrp="1"/>
          </p:cNvSpPr>
          <p:nvPr>
            <p:ph type="subTitle" idx="1"/>
          </p:nvPr>
        </p:nvSpPr>
        <p:spPr>
          <a:xfrm>
            <a:off x="685800" y="2100282"/>
            <a:ext cx="7772400" cy="519094"/>
          </a:xfrm>
        </p:spPr>
        <p:txBody>
          <a:bodyPr>
            <a:normAutofit/>
          </a:bodyPr>
          <a:lstStyle>
            <a:lvl1pPr marL="0" indent="0" algn="l">
              <a:buNone/>
              <a:defRPr sz="3200">
                <a:solidFill>
                  <a:srgbClr val="708DE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13" name="Content Placeholder 12"/>
          <p:cNvSpPr>
            <a:spLocks noGrp="1"/>
          </p:cNvSpPr>
          <p:nvPr>
            <p:ph sz="quarter" idx="10"/>
          </p:nvPr>
        </p:nvSpPr>
        <p:spPr>
          <a:xfrm>
            <a:off x="685800" y="2952750"/>
            <a:ext cx="7772400" cy="581025"/>
          </a:xfrm>
        </p:spPr>
        <p:txBody>
          <a:bodyPr>
            <a:normAutofit/>
          </a:bodyPr>
          <a:lstStyle>
            <a:lvl1pPr marL="0" indent="0">
              <a:buNone/>
              <a:defRPr sz="2800"/>
            </a:lvl1pPr>
          </a:lstStyle>
          <a:p>
            <a:pPr lvl="0"/>
            <a:r>
              <a:rPr lang="en-GB"/>
              <a:t>Click to edit Master text styles</a:t>
            </a:r>
          </a:p>
        </p:txBody>
      </p:sp>
      <p:pic>
        <p:nvPicPr>
          <p:cNvPr id="7"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extLst>
      <p:ext uri="{BB962C8B-B14F-4D97-AF65-F5344CB8AC3E}">
        <p14:creationId xmlns:p14="http://schemas.microsoft.com/office/powerpoint/2010/main" val="74373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3" name="Content Placeholder 2"/>
          <p:cNvSpPr>
            <a:spLocks noGrp="1"/>
          </p:cNvSpPr>
          <p:nvPr>
            <p:ph idx="1"/>
          </p:nvPr>
        </p:nvSpPr>
        <p:spPr>
          <a:xfrm>
            <a:off x="457200" y="1437624"/>
            <a:ext cx="8229600" cy="28623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8"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ech bubble righ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3" name="Content Placeholder 2"/>
          <p:cNvSpPr>
            <a:spLocks noGrp="1"/>
          </p:cNvSpPr>
          <p:nvPr>
            <p:ph idx="1"/>
          </p:nvPr>
        </p:nvSpPr>
        <p:spPr>
          <a:xfrm>
            <a:off x="457201" y="1437624"/>
            <a:ext cx="4647235" cy="28623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9" name="Text Placeholder 8"/>
          <p:cNvSpPr>
            <a:spLocks noGrp="1"/>
          </p:cNvSpPr>
          <p:nvPr>
            <p:ph type="body" sz="quarter" idx="10"/>
          </p:nvPr>
        </p:nvSpPr>
        <p:spPr>
          <a:xfrm>
            <a:off x="5991225" y="1437624"/>
            <a:ext cx="2695574" cy="1400826"/>
          </a:xfrm>
          <a:prstGeom prst="wedgeRoundRectCallout">
            <a:avLst>
              <a:gd name="adj1" fmla="val 8962"/>
              <a:gd name="adj2" fmla="val 85240"/>
              <a:gd name="adj3" fmla="val 16667"/>
            </a:avLst>
          </a:prstGeom>
          <a:solidFill>
            <a:schemeClr val="tx1"/>
          </a:solidFill>
          <a:ln>
            <a:noFill/>
          </a:ln>
        </p:spPr>
        <p:txBody>
          <a:bodyPr lIns="320040" tIns="320040" rIns="320040" bIns="320040" anchor="ctr" anchorCtr="0">
            <a:noAutofit/>
          </a:bodyPr>
          <a:lstStyle>
            <a:lvl1pPr marL="0" indent="0">
              <a:buFontTx/>
              <a:buNone/>
              <a:defRPr sz="2600" b="1">
                <a:solidFill>
                  <a:schemeClr val="bg1"/>
                </a:solidFill>
              </a:defRPr>
            </a:lvl1pPr>
          </a:lstStyle>
          <a:p>
            <a:pPr lvl="0"/>
            <a:r>
              <a:rPr lang="en-GB"/>
              <a:t>Click to edit Master text styles</a:t>
            </a:r>
          </a:p>
        </p:txBody>
      </p:sp>
      <p:pic>
        <p:nvPicPr>
          <p:cNvPr id="10"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eech bubble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3" name="Content Placeholder 2"/>
          <p:cNvSpPr>
            <a:spLocks noGrp="1"/>
          </p:cNvSpPr>
          <p:nvPr>
            <p:ph idx="1"/>
          </p:nvPr>
        </p:nvSpPr>
        <p:spPr>
          <a:xfrm>
            <a:off x="4039566" y="1437624"/>
            <a:ext cx="4647235" cy="28623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 name="Text Placeholder 8"/>
          <p:cNvSpPr>
            <a:spLocks noGrp="1"/>
          </p:cNvSpPr>
          <p:nvPr>
            <p:ph type="body" sz="quarter" idx="11"/>
          </p:nvPr>
        </p:nvSpPr>
        <p:spPr>
          <a:xfrm>
            <a:off x="457200" y="1435701"/>
            <a:ext cx="2695574" cy="1400826"/>
          </a:xfrm>
          <a:prstGeom prst="wedgeRoundRectCallout">
            <a:avLst>
              <a:gd name="adj1" fmla="val -7999"/>
              <a:gd name="adj2" fmla="val 77761"/>
              <a:gd name="adj3" fmla="val 16667"/>
            </a:avLst>
          </a:prstGeom>
          <a:solidFill>
            <a:schemeClr val="tx1"/>
          </a:solidFill>
          <a:ln>
            <a:noFill/>
          </a:ln>
        </p:spPr>
        <p:txBody>
          <a:bodyPr lIns="320040" tIns="320040" rIns="320040" bIns="320040" anchor="ctr" anchorCtr="0">
            <a:noAutofit/>
          </a:bodyPr>
          <a:lstStyle>
            <a:lvl1pPr marL="0" indent="0">
              <a:buFontTx/>
              <a:buNone/>
              <a:defRPr sz="2600" b="1">
                <a:solidFill>
                  <a:schemeClr val="bg1"/>
                </a:solidFill>
              </a:defRPr>
            </a:lvl1pPr>
          </a:lstStyle>
          <a:p>
            <a:pPr lvl="0"/>
            <a:r>
              <a:rPr lang="en-GB"/>
              <a:t>Click to edit Master text styles</a:t>
            </a:r>
          </a:p>
        </p:txBody>
      </p:sp>
      <p:pic>
        <p:nvPicPr>
          <p:cNvPr id="9"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Box">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881548" y="676275"/>
            <a:ext cx="7380907" cy="3257550"/>
          </a:xfrm>
          <a:prstGeom prst="roundRect">
            <a:avLst>
              <a:gd name="adj" fmla="val 9731"/>
            </a:avLst>
          </a:prstGeom>
          <a:solidFill>
            <a:srgbClr val="002395">
              <a:alpha val="45000"/>
            </a:srgb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7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p:txBody>
      </p:sp>
      <p:pic>
        <p:nvPicPr>
          <p:cNvPr id="7"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099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77" r:id="rId2"/>
    <p:sldLayoutId id="2147483657" r:id="rId3"/>
    <p:sldLayoutId id="2147483678" r:id="rId4"/>
    <p:sldLayoutId id="2147483658" r:id="rId5"/>
    <p:sldLayoutId id="2147483673" r:id="rId6"/>
    <p:sldLayoutId id="2147483674" r:id="rId7"/>
    <p:sldLayoutId id="2147483670" r:id="rId8"/>
    <p:sldLayoutId id="2147483671" r:id="rId9"/>
    <p:sldLayoutId id="2147483676" r:id="rId10"/>
    <p:sldLayoutId id="2147483672" r:id="rId11"/>
    <p:sldLayoutId id="2147483675" r:id="rId12"/>
  </p:sldLayoutIdLst>
  <p:txStyles>
    <p:titleStyle>
      <a:lvl1pPr algn="ctr" defTabSz="914400" rtl="0" eaLnBrk="1" latinLnBrk="0" hangingPunct="1">
        <a:spcBef>
          <a:spcPct val="0"/>
        </a:spcBef>
        <a:buNone/>
        <a:defRPr sz="4400" kern="1200">
          <a:solidFill>
            <a:srgbClr val="002395"/>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rgbClr val="00239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rgbClr val="00239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00239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00239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rgbClr val="00239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video" Target="https://www.youtube.com/embed/fWDhU-tgxxU"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video" Target="https://www.youtube.com/embed/HbQZ7jAvgoI"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a:bodyPr>
          <a:lstStyle/>
          <a:p>
            <a:r>
              <a:rPr lang="en-US" sz="4000" dirty="0"/>
              <a:t>SAGE Lecture Spark</a:t>
            </a:r>
            <a:endParaRPr lang="en-US" sz="2400" b="0" dirty="0"/>
          </a:p>
          <a:p>
            <a:endParaRPr lang="en-US" sz="2800" b="0" dirty="0"/>
          </a:p>
          <a:p>
            <a:r>
              <a:rPr lang="en-US" sz="2800" b="0" dirty="0"/>
              <a:t>[</a:t>
            </a:r>
            <a:r>
              <a:rPr lang="en-US" sz="2800" b="0" dirty="0" smtClean="0"/>
              <a:t>10/23/18</a:t>
            </a:r>
            <a:r>
              <a:rPr lang="en-US" sz="2800" b="0" dirty="0"/>
              <a:t>]</a:t>
            </a:r>
          </a:p>
        </p:txBody>
      </p:sp>
    </p:spTree>
    <p:extLst>
      <p:ext uri="{BB962C8B-B14F-4D97-AF65-F5344CB8AC3E}">
        <p14:creationId xmlns:p14="http://schemas.microsoft.com/office/powerpoint/2010/main" val="146424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t/>
            </a:r>
            <a:br>
              <a:rPr lang="en-US" sz="3600" b="1" dirty="0" smtClean="0"/>
            </a:br>
            <a:r>
              <a:rPr lang="en-US" sz="3600" b="1" dirty="0" smtClean="0"/>
              <a:t>First </a:t>
            </a:r>
            <a:r>
              <a:rPr lang="en-US" sz="3600" b="1" dirty="0"/>
              <a:t>T</a:t>
            </a:r>
            <a:r>
              <a:rPr lang="en-US" sz="3600" b="1" dirty="0" smtClean="0"/>
              <a:t>ransgender </a:t>
            </a:r>
            <a:r>
              <a:rPr lang="en-US" sz="3600" b="1" dirty="0"/>
              <a:t>W</a:t>
            </a:r>
            <a:r>
              <a:rPr lang="en-US" sz="3600" b="1" dirty="0" smtClean="0"/>
              <a:t>oman </a:t>
            </a:r>
            <a:r>
              <a:rPr lang="en-US" sz="3600" b="1" dirty="0"/>
              <a:t>to </a:t>
            </a:r>
            <a:r>
              <a:rPr lang="en-US" sz="3600" b="1" dirty="0" smtClean="0"/>
              <a:t>Win </a:t>
            </a:r>
            <a:r>
              <a:rPr lang="en-US" sz="3600" b="1" dirty="0"/>
              <a:t>T</a:t>
            </a:r>
            <a:r>
              <a:rPr lang="en-US" sz="3600" b="1" dirty="0" smtClean="0"/>
              <a:t>rack </a:t>
            </a:r>
            <a:r>
              <a:rPr lang="en-US" sz="3600" b="1" dirty="0"/>
              <a:t>W</a:t>
            </a:r>
            <a:r>
              <a:rPr lang="en-US" sz="3600" b="1" dirty="0" smtClean="0"/>
              <a:t>orld </a:t>
            </a:r>
            <a:r>
              <a:rPr lang="en-US" sz="3600" b="1" dirty="0"/>
              <a:t>T</a:t>
            </a:r>
            <a:r>
              <a:rPr lang="en-US" sz="3600" b="1" dirty="0" smtClean="0"/>
              <a:t>itle</a:t>
            </a:r>
            <a:r>
              <a:rPr lang="en-US" sz="3600" b="1" dirty="0"/>
              <a:t/>
            </a:r>
            <a:br>
              <a:rPr lang="en-US" sz="3600" b="1" dirty="0"/>
            </a:br>
            <a:endParaRPr lang="en-US" sz="3600" b="1" dirty="0"/>
          </a:p>
        </p:txBody>
      </p:sp>
      <p:sp>
        <p:nvSpPr>
          <p:cNvPr id="5" name="Content Placeholder 4"/>
          <p:cNvSpPr>
            <a:spLocks noGrp="1"/>
          </p:cNvSpPr>
          <p:nvPr>
            <p:ph idx="1"/>
          </p:nvPr>
        </p:nvSpPr>
        <p:spPr>
          <a:xfrm>
            <a:off x="457200" y="1720011"/>
            <a:ext cx="8068237" cy="3033062"/>
          </a:xfrm>
        </p:spPr>
        <p:txBody>
          <a:bodyPr>
            <a:normAutofit fontScale="55000" lnSpcReduction="20000"/>
          </a:bodyPr>
          <a:lstStyle/>
          <a:p>
            <a:r>
              <a:rPr lang="en-US" sz="5100" dirty="0" smtClean="0"/>
              <a:t>“</a:t>
            </a:r>
            <a:r>
              <a:rPr lang="en-US" sz="5100" dirty="0"/>
              <a:t>Rachel McKinnon has entered the history books as the first transgender woman to win a cycling world title</a:t>
            </a:r>
            <a:r>
              <a:rPr lang="en-US" sz="5100" dirty="0" smtClean="0"/>
              <a:t>.”</a:t>
            </a:r>
          </a:p>
          <a:p>
            <a:endParaRPr lang="en-US" sz="5100" dirty="0" smtClean="0"/>
          </a:p>
          <a:p>
            <a:r>
              <a:rPr lang="en-US" sz="5100" dirty="0" smtClean="0"/>
              <a:t>“Dr. </a:t>
            </a:r>
            <a:r>
              <a:rPr lang="en-US" sz="5100" dirty="0"/>
              <a:t>Rachel McKinnon was </a:t>
            </a:r>
            <a:r>
              <a:rPr lang="en-US" sz="5100" dirty="0" smtClean="0"/>
              <a:t>born a biological </a:t>
            </a:r>
            <a:r>
              <a:rPr lang="en-US" sz="5100" dirty="0"/>
              <a:t>male </a:t>
            </a:r>
            <a:r>
              <a:rPr lang="en-US" sz="5100" dirty="0" smtClean="0"/>
              <a:t>but [now] </a:t>
            </a:r>
            <a:r>
              <a:rPr lang="en-US" sz="5100" dirty="0"/>
              <a:t>identifies as a trans woman and is a campaigner for trans rights</a:t>
            </a:r>
            <a:r>
              <a:rPr lang="en-US" sz="5100" dirty="0" smtClean="0"/>
              <a:t>.”</a:t>
            </a:r>
            <a:r>
              <a:rPr lang="en-US" sz="5100" dirty="0"/>
              <a:t/>
            </a:r>
            <a:br>
              <a:rPr lang="en-US" sz="5100" dirty="0"/>
            </a:br>
            <a:r>
              <a:rPr lang="en-US" sz="2800" dirty="0"/>
              <a:t/>
            </a:r>
            <a:br>
              <a:rPr lang="en-US" sz="2800" dirty="0"/>
            </a:br>
            <a:endParaRPr lang="en-US" sz="2600" dirty="0"/>
          </a:p>
        </p:txBody>
      </p:sp>
    </p:spTree>
    <p:extLst>
      <p:ext uri="{BB962C8B-B14F-4D97-AF65-F5344CB8AC3E}">
        <p14:creationId xmlns:p14="http://schemas.microsoft.com/office/powerpoint/2010/main" val="390170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0220"/>
            <a:ext cx="8229600" cy="857250"/>
          </a:xfrm>
        </p:spPr>
        <p:txBody>
          <a:bodyPr>
            <a:noAutofit/>
          </a:bodyPr>
          <a:lstStyle/>
          <a:p>
            <a:r>
              <a:rPr lang="en-US" sz="3600" b="1" dirty="0"/>
              <a:t>C</a:t>
            </a:r>
            <a:r>
              <a:rPr lang="en-US" sz="3600" b="1" dirty="0" smtClean="0"/>
              <a:t>ycling Bronze Medalist Cries Foul </a:t>
            </a:r>
            <a:r>
              <a:rPr lang="en-US" sz="3600" b="1" dirty="0"/>
              <a:t>after </a:t>
            </a:r>
            <a:r>
              <a:rPr lang="en-US" sz="3600" b="1" dirty="0" smtClean="0"/>
              <a:t>Transgender Woman Wins Gold</a:t>
            </a:r>
            <a:endParaRPr lang="en-US" sz="3600" b="1" dirty="0"/>
          </a:p>
        </p:txBody>
      </p:sp>
      <p:sp>
        <p:nvSpPr>
          <p:cNvPr id="5" name="Content Placeholder 4"/>
          <p:cNvSpPr>
            <a:spLocks noGrp="1"/>
          </p:cNvSpPr>
          <p:nvPr>
            <p:ph idx="1"/>
          </p:nvPr>
        </p:nvSpPr>
        <p:spPr>
          <a:xfrm>
            <a:off x="457200" y="1479176"/>
            <a:ext cx="7987553" cy="3170391"/>
          </a:xfrm>
        </p:spPr>
        <p:txBody>
          <a:bodyPr>
            <a:normAutofit/>
          </a:bodyPr>
          <a:lstStyle/>
          <a:p>
            <a:r>
              <a:rPr lang="en-US" dirty="0" smtClean="0"/>
              <a:t>“First </a:t>
            </a:r>
            <a:r>
              <a:rPr lang="en-US" dirty="0"/>
              <a:t>transgender woman world champion...ever," Rachel McKinnon, an assistant professor of philosophy at the College of Charleston in South Carolina, bragged Sunday in a tweet that set off a massive </a:t>
            </a:r>
            <a:r>
              <a:rPr lang="en-US" dirty="0" smtClean="0"/>
              <a:t>debate.”</a:t>
            </a:r>
          </a:p>
          <a:p>
            <a:r>
              <a:rPr lang="en-US" dirty="0"/>
              <a:t>“It’s definitely NOT fair,” Jennifer Wagner, the third-place finisher from Houston, said in response to a tweet from British conservative Katie </a:t>
            </a:r>
            <a:r>
              <a:rPr lang="en-US" dirty="0" smtClean="0"/>
              <a:t>Hopkins.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27421"/>
            <a:ext cx="8229600" cy="857250"/>
          </a:xfrm>
        </p:spPr>
        <p:txBody>
          <a:bodyPr>
            <a:normAutofit fontScale="90000"/>
          </a:bodyPr>
          <a:lstStyle/>
          <a:p>
            <a:r>
              <a:rPr lang="en-US" b="1" dirty="0"/>
              <a:t>Commentary: The </a:t>
            </a:r>
            <a:r>
              <a:rPr lang="en-US" b="1" dirty="0" smtClean="0"/>
              <a:t>Complicated </a:t>
            </a:r>
            <a:r>
              <a:rPr lang="en-US" b="1" dirty="0"/>
              <a:t>C</a:t>
            </a:r>
            <a:r>
              <a:rPr lang="en-US" b="1" dirty="0" smtClean="0"/>
              <a:t>ase </a:t>
            </a:r>
            <a:r>
              <a:rPr lang="en-US" b="1" dirty="0"/>
              <a:t>of </a:t>
            </a:r>
            <a:r>
              <a:rPr lang="en-US" b="1" dirty="0" smtClean="0"/>
              <a:t>Dr</a:t>
            </a:r>
            <a:r>
              <a:rPr lang="en-US" b="1" dirty="0"/>
              <a:t>. Rachel McKinnon</a:t>
            </a:r>
            <a:br>
              <a:rPr lang="en-US" b="1" dirty="0"/>
            </a:br>
            <a:endParaRPr lang="en-US" b="1" dirty="0"/>
          </a:p>
        </p:txBody>
      </p:sp>
      <p:sp>
        <p:nvSpPr>
          <p:cNvPr id="5" name="Content Placeholder 4"/>
          <p:cNvSpPr>
            <a:spLocks noGrp="1"/>
          </p:cNvSpPr>
          <p:nvPr>
            <p:ph idx="1"/>
          </p:nvPr>
        </p:nvSpPr>
        <p:spPr>
          <a:xfrm>
            <a:off x="457200" y="1706565"/>
            <a:ext cx="8229600" cy="2862319"/>
          </a:xfrm>
        </p:spPr>
        <p:txBody>
          <a:bodyPr vert="horz" lIns="91440" tIns="45720" rIns="91440" bIns="45720" rtlCol="0" anchor="t">
            <a:normAutofit/>
          </a:bodyPr>
          <a:lstStyle/>
          <a:p>
            <a:r>
              <a:rPr lang="en-US" dirty="0" smtClean="0"/>
              <a:t>“Some </a:t>
            </a:r>
            <a:r>
              <a:rPr lang="en-US" dirty="0"/>
              <a:t>athletes are simply stronger or bigger than their competitors — no matter whether they are cisgender or transgender</a:t>
            </a:r>
            <a:r>
              <a:rPr lang="en-US" dirty="0" smtClean="0"/>
              <a:t>.”</a:t>
            </a:r>
          </a:p>
          <a:p>
            <a:r>
              <a:rPr lang="en-US" dirty="0" smtClean="0"/>
              <a:t>“Rules </a:t>
            </a:r>
            <a:r>
              <a:rPr lang="en-US" dirty="0"/>
              <a:t>can approximately create a fair competition by forbidding outright cheating, but no athlete expects to compete against others who are identically matched in size, strength, ability, or intelligence</a:t>
            </a:r>
            <a:r>
              <a:rPr lang="en-US" dirty="0" smtClean="0"/>
              <a:t>.”</a:t>
            </a:r>
            <a:endParaRPr lang="en-US" dirty="0"/>
          </a:p>
        </p:txBody>
      </p:sp>
    </p:spTree>
    <p:extLst>
      <p:ext uri="{BB962C8B-B14F-4D97-AF65-F5344CB8AC3E}">
        <p14:creationId xmlns:p14="http://schemas.microsoft.com/office/powerpoint/2010/main" val="66426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Transgender Canadian </a:t>
            </a:r>
            <a:r>
              <a:rPr lang="en-US" sz="3200" b="1" dirty="0" smtClean="0"/>
              <a:t>Woman </a:t>
            </a:r>
            <a:r>
              <a:rPr lang="en-US" sz="3200" b="1" dirty="0"/>
              <a:t>S</a:t>
            </a:r>
            <a:r>
              <a:rPr lang="en-US" sz="3200" b="1" dirty="0" smtClean="0"/>
              <a:t>ets </a:t>
            </a:r>
            <a:r>
              <a:rPr lang="en-US" sz="3200" b="1" dirty="0"/>
              <a:t>O</a:t>
            </a:r>
            <a:r>
              <a:rPr lang="en-US" sz="3200" b="1" dirty="0" smtClean="0"/>
              <a:t>ff </a:t>
            </a:r>
            <a:r>
              <a:rPr lang="en-US" sz="3200" b="1" dirty="0"/>
              <a:t>D</a:t>
            </a:r>
            <a:r>
              <a:rPr lang="en-US" sz="3200" b="1" dirty="0" smtClean="0"/>
              <a:t>ebate </a:t>
            </a:r>
            <a:r>
              <a:rPr lang="en-US" sz="3200" b="1" dirty="0"/>
              <a:t>a</a:t>
            </a:r>
            <a:r>
              <a:rPr lang="en-US" sz="3200" b="1" dirty="0" smtClean="0"/>
              <a:t>fter </a:t>
            </a:r>
            <a:r>
              <a:rPr lang="en-US" sz="3200" b="1" dirty="0"/>
              <a:t>W</a:t>
            </a:r>
            <a:r>
              <a:rPr lang="en-US" sz="3200" b="1" dirty="0" smtClean="0"/>
              <a:t>inning </a:t>
            </a:r>
            <a:r>
              <a:rPr lang="en-US" sz="3200" b="1" dirty="0"/>
              <a:t>C</a:t>
            </a:r>
            <a:r>
              <a:rPr lang="en-US" sz="3200" b="1" dirty="0" smtClean="0"/>
              <a:t>ycling </a:t>
            </a:r>
            <a:r>
              <a:rPr lang="en-US" sz="3200" b="1" dirty="0"/>
              <a:t>W</a:t>
            </a:r>
            <a:r>
              <a:rPr lang="en-US" sz="3200" b="1" dirty="0" smtClean="0"/>
              <a:t>orld </a:t>
            </a:r>
            <a:r>
              <a:rPr lang="en-US" sz="3200" b="1" dirty="0"/>
              <a:t>C</a:t>
            </a:r>
            <a:r>
              <a:rPr lang="en-US" sz="3200" b="1" dirty="0" smtClean="0"/>
              <a:t>hampionship</a:t>
            </a:r>
            <a:endParaRPr lang="en-US" sz="3200" b="1" dirty="0"/>
          </a:p>
        </p:txBody>
      </p:sp>
      <p:sp>
        <p:nvSpPr>
          <p:cNvPr id="5" name="Content Placeholder 4"/>
          <p:cNvSpPr>
            <a:spLocks noGrp="1"/>
          </p:cNvSpPr>
          <p:nvPr>
            <p:ph idx="1"/>
          </p:nvPr>
        </p:nvSpPr>
        <p:spPr>
          <a:xfrm>
            <a:off x="457200" y="1666224"/>
            <a:ext cx="7732059" cy="2862319"/>
          </a:xfrm>
        </p:spPr>
        <p:txBody>
          <a:bodyPr vert="horz" lIns="91440" tIns="45720" rIns="91440" bIns="45720" rtlCol="0" anchor="t">
            <a:noAutofit/>
          </a:bodyPr>
          <a:lstStyle/>
          <a:p>
            <a:r>
              <a:rPr lang="en-US" sz="2200" dirty="0" smtClean="0"/>
              <a:t>“McKinnon's</a:t>
            </a:r>
            <a:r>
              <a:rPr lang="en-US" sz="2200" dirty="0"/>
              <a:t> achievement was lauded by some on social media as even more spectacular because she is forced to suppress her testosterone levels to what she deems "unhealthily low" levels as a pre-requisite for competing</a:t>
            </a:r>
            <a:r>
              <a:rPr lang="en-US" sz="2200" dirty="0" smtClean="0"/>
              <a:t>.”</a:t>
            </a:r>
          </a:p>
          <a:p>
            <a:endParaRPr lang="en-US" sz="2200" dirty="0" smtClean="0"/>
          </a:p>
          <a:p>
            <a:r>
              <a:rPr lang="en-US" sz="2200" dirty="0" smtClean="0"/>
              <a:t>McKinnon said,</a:t>
            </a:r>
            <a:r>
              <a:rPr lang="en-US" sz="2200" dirty="0"/>
              <a:t> </a:t>
            </a:r>
            <a:r>
              <a:rPr lang="en-US" sz="2200" dirty="0" smtClean="0"/>
              <a:t>"We </a:t>
            </a:r>
            <a:r>
              <a:rPr lang="en-US" sz="2200" dirty="0"/>
              <a:t>shouldn't be worried about trans people taking over the Olympics. We should be worried about their fairness and human rights instead."</a:t>
            </a:r>
            <a:br>
              <a:rPr lang="en-US" sz="2200" dirty="0"/>
            </a:br>
            <a:endParaRPr lang="en-US" sz="2200" dirty="0"/>
          </a:p>
        </p:txBody>
      </p:sp>
    </p:spTree>
    <p:extLst>
      <p:ext uri="{BB962C8B-B14F-4D97-AF65-F5344CB8AC3E}">
        <p14:creationId xmlns:p14="http://schemas.microsoft.com/office/powerpoint/2010/main" val="9765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a:t>Key Concepts</a:t>
            </a:r>
            <a:endParaRPr lang="en-US" dirty="0"/>
          </a:p>
        </p:txBody>
      </p:sp>
      <p:sp>
        <p:nvSpPr>
          <p:cNvPr id="5" name="Content Placeholder 4"/>
          <p:cNvSpPr>
            <a:spLocks noGrp="1"/>
          </p:cNvSpPr>
          <p:nvPr>
            <p:ph idx="1"/>
          </p:nvPr>
        </p:nvSpPr>
        <p:spPr>
          <a:xfrm>
            <a:off x="457200" y="1437624"/>
            <a:ext cx="8229600" cy="3147823"/>
          </a:xfrm>
        </p:spPr>
        <p:txBody>
          <a:bodyPr vert="horz" lIns="91440" tIns="45720" rIns="91440" bIns="45720" rtlCol="0" anchor="t">
            <a:normAutofit fontScale="85000" lnSpcReduction="10000"/>
          </a:bodyPr>
          <a:lstStyle/>
          <a:p>
            <a:pPr>
              <a:buNone/>
            </a:pPr>
            <a:r>
              <a:rPr lang="en-US" b="1" dirty="0" smtClean="0"/>
              <a:t>(Trans)Gender </a:t>
            </a:r>
            <a:r>
              <a:rPr lang="en-US" b="1" dirty="0"/>
              <a:t>and Mass </a:t>
            </a:r>
            <a:r>
              <a:rPr lang="en-US" b="1" dirty="0" smtClean="0"/>
              <a:t>Communication</a:t>
            </a:r>
            <a:r>
              <a:rPr lang="de-CH" sz="2700" dirty="0" smtClean="0"/>
              <a:t>:</a:t>
            </a:r>
            <a:endParaRPr lang="en-US" sz="2600" dirty="0" smtClean="0"/>
          </a:p>
          <a:p>
            <a:r>
              <a:rPr lang="en-US" sz="2600" dirty="0" smtClean="0"/>
              <a:t>Issues of sex and gender in mass media address what many scholars consider social constructions—our collective assumptions creating a shared reality.</a:t>
            </a:r>
          </a:p>
          <a:p>
            <a:r>
              <a:rPr lang="en-US" sz="2600" dirty="0" smtClean="0"/>
              <a:t>When we discuss whether transgender people should compete, or how, we subscribe to the binary of male/female—that there can only be two genders/sexes.</a:t>
            </a:r>
          </a:p>
          <a:p>
            <a:r>
              <a:rPr lang="en-US" sz="2600" dirty="0" smtClean="0"/>
              <a:t>It is interesting to examine how mass media can either propagate these norms, or challenge us to think in new ways.</a:t>
            </a:r>
            <a:endParaRPr lang="en-US" sz="2600" dirty="0"/>
          </a:p>
        </p:txBody>
      </p:sp>
    </p:spTree>
    <p:extLst>
      <p:ext uri="{BB962C8B-B14F-4D97-AF65-F5344CB8AC3E}">
        <p14:creationId xmlns:p14="http://schemas.microsoft.com/office/powerpoint/2010/main" val="262762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a:t>Assessment</a:t>
            </a:r>
            <a:endParaRPr lang="en-US" dirty="0"/>
          </a:p>
        </p:txBody>
      </p:sp>
      <p:sp>
        <p:nvSpPr>
          <p:cNvPr id="5" name="Content Placeholder 4"/>
          <p:cNvSpPr>
            <a:spLocks noGrp="1"/>
          </p:cNvSpPr>
          <p:nvPr>
            <p:ph idx="1"/>
          </p:nvPr>
        </p:nvSpPr>
        <p:spPr>
          <a:xfrm>
            <a:off x="457200" y="1380883"/>
            <a:ext cx="8041342" cy="3377295"/>
          </a:xfrm>
        </p:spPr>
        <p:txBody>
          <a:bodyPr vert="horz" lIns="91440" tIns="45720" rIns="91440" bIns="45720" rtlCol="0" anchor="t">
            <a:noAutofit/>
          </a:bodyPr>
          <a:lstStyle/>
          <a:p>
            <a:r>
              <a:rPr lang="en-US" sz="1500" b="1" dirty="0"/>
              <a:t>Writing</a:t>
            </a:r>
            <a:r>
              <a:rPr lang="en-US" sz="1500" b="1" dirty="0" smtClean="0"/>
              <a:t>: Explain how the inclusion of transgender athletes in sports challenge our understanding of sex and gender as binary, using theories such as social constructionism.</a:t>
            </a:r>
          </a:p>
          <a:p>
            <a:endParaRPr lang="en-US" sz="1500" b="1" dirty="0"/>
          </a:p>
          <a:p>
            <a:r>
              <a:rPr lang="en-US" sz="1500" b="1" dirty="0"/>
              <a:t>Debate:</a:t>
            </a:r>
            <a:r>
              <a:rPr lang="en-US" sz="1500" dirty="0"/>
              <a:t> </a:t>
            </a:r>
            <a:r>
              <a:rPr lang="en-US" sz="1500" b="1" dirty="0"/>
              <a:t>Would you consider transgender inclusion in sports a human rights issue, as Dr. McKinnon does? Why or why not?</a:t>
            </a:r>
          </a:p>
          <a:p>
            <a:endParaRPr lang="en-US" sz="1500" b="1" dirty="0" smtClean="0"/>
          </a:p>
          <a:p>
            <a:r>
              <a:rPr lang="en-US" sz="1500" b="1" dirty="0" smtClean="0"/>
              <a:t>Poll</a:t>
            </a:r>
            <a:r>
              <a:rPr lang="en-US" sz="1500" b="1" dirty="0"/>
              <a:t>: </a:t>
            </a:r>
            <a:r>
              <a:rPr lang="en-US" sz="1500" b="1" dirty="0" smtClean="0"/>
              <a:t>Do you believe sex is fixed (unchangeable) or flexible (changeable)?</a:t>
            </a:r>
          </a:p>
          <a:p>
            <a:pPr lvl="1"/>
            <a:endParaRPr lang="en-US" sz="1500" b="1" dirty="0"/>
          </a:p>
          <a:p>
            <a:r>
              <a:rPr lang="en-US" sz="1500" b="1" dirty="0"/>
              <a:t>Short Answer: </a:t>
            </a:r>
            <a:r>
              <a:rPr lang="en-US" sz="1500" b="1" dirty="0" smtClean="0"/>
              <a:t>What does it mean to be transgender? </a:t>
            </a:r>
            <a:r>
              <a:rPr lang="en-US" sz="1500" dirty="0" smtClean="0"/>
              <a:t>Please give an example.</a:t>
            </a:r>
            <a:endParaRPr lang="en-US" sz="1500" dirty="0"/>
          </a:p>
        </p:txBody>
      </p:sp>
    </p:spTree>
    <p:extLst>
      <p:ext uri="{BB962C8B-B14F-4D97-AF65-F5344CB8AC3E}">
        <p14:creationId xmlns:p14="http://schemas.microsoft.com/office/powerpoint/2010/main" val="253432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fWDhU-tgxxU"/>
          <p:cNvPicPr>
            <a:picLocks noRot="1" noChangeAspect="1"/>
          </p:cNvPicPr>
          <p:nvPr>
            <a:videoFile r:link="rId1"/>
          </p:nvPr>
        </p:nvPicPr>
        <p:blipFill>
          <a:blip r:embed="rId4"/>
          <a:stretch>
            <a:fillRect/>
          </a:stretch>
        </p:blipFill>
        <p:spPr>
          <a:xfrm>
            <a:off x="0" y="0"/>
            <a:ext cx="9144000" cy="5143500"/>
          </a:xfrm>
          <a:prstGeom prst="rect">
            <a:avLst/>
          </a:prstGeom>
        </p:spPr>
      </p:pic>
    </p:spTree>
    <p:extLst>
      <p:ext uri="{BB962C8B-B14F-4D97-AF65-F5344CB8AC3E}">
        <p14:creationId xmlns:p14="http://schemas.microsoft.com/office/powerpoint/2010/main" val="5145382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6412" y="3657600"/>
            <a:ext cx="184731" cy="369332"/>
          </a:xfrm>
          <a:prstGeom prst="rect">
            <a:avLst/>
          </a:prstGeom>
          <a:noFill/>
        </p:spPr>
        <p:txBody>
          <a:bodyPr wrap="none" rtlCol="0">
            <a:spAutoFit/>
          </a:bodyPr>
          <a:lstStyle/>
          <a:p>
            <a:endParaRPr lang="en-US" dirty="0"/>
          </a:p>
        </p:txBody>
      </p:sp>
      <p:pic>
        <p:nvPicPr>
          <p:cNvPr id="2" name="HbQZ7jAvgoI"/>
          <p:cNvPicPr>
            <a:picLocks noRot="1" noChangeAspect="1"/>
          </p:cNvPicPr>
          <p:nvPr>
            <a:videoFile r:link="rId1"/>
          </p:nvPr>
        </p:nvPicPr>
        <p:blipFill>
          <a:blip r:embed="rId4"/>
          <a:stretch>
            <a:fillRect/>
          </a:stretch>
        </p:blipFill>
        <p:spPr>
          <a:xfrm>
            <a:off x="0" y="0"/>
            <a:ext cx="9144000" cy="5143500"/>
          </a:xfrm>
          <a:prstGeom prst="rect">
            <a:avLst/>
          </a:prstGeom>
        </p:spPr>
      </p:pic>
    </p:spTree>
    <p:extLst>
      <p:ext uri="{BB962C8B-B14F-4D97-AF65-F5344CB8AC3E}">
        <p14:creationId xmlns:p14="http://schemas.microsoft.com/office/powerpoint/2010/main" val="11944259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New Master Slides widescreen">
  <a:themeElements>
    <a:clrScheme name="SAGE">
      <a:dk1>
        <a:srgbClr val="002395"/>
      </a:dk1>
      <a:lt1>
        <a:sysClr val="window" lastClr="FFFFFF"/>
      </a:lt1>
      <a:dk2>
        <a:srgbClr val="002395"/>
      </a:dk2>
      <a:lt2>
        <a:srgbClr val="FFFFFF"/>
      </a:lt2>
      <a:accent1>
        <a:srgbClr val="9DB1F1"/>
      </a:accent1>
      <a:accent2>
        <a:srgbClr val="708DEA"/>
      </a:accent2>
      <a:accent3>
        <a:srgbClr val="1670D4"/>
      </a:accent3>
      <a:accent4>
        <a:srgbClr val="3A23C3"/>
      </a:accent4>
      <a:accent5>
        <a:srgbClr val="2F169A"/>
      </a:accent5>
      <a:accent6>
        <a:srgbClr val="251179"/>
      </a:accent6>
      <a:hlink>
        <a:srgbClr val="0000FF"/>
      </a:hlink>
      <a:folHlink>
        <a:srgbClr val="0000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Master Slides widescreen.potx</Template>
  <TotalTime>8182</TotalTime>
  <Words>608</Words>
  <Application>Microsoft Office PowerPoint</Application>
  <PresentationFormat>On-screen Show (16:9)</PresentationFormat>
  <Paragraphs>61</Paragraphs>
  <Slides>9</Slides>
  <Notes>9</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Calibri</vt:lpstr>
      <vt:lpstr>New Master Slides widescreen</vt:lpstr>
      <vt:lpstr>PowerPoint Presentation</vt:lpstr>
      <vt:lpstr> First Transgender Woman to Win Track World Title </vt:lpstr>
      <vt:lpstr>Cycling Bronze Medalist Cries Foul after Transgender Woman Wins Gold</vt:lpstr>
      <vt:lpstr>Commentary: The Complicated Case of Dr. Rachel McKinnon </vt:lpstr>
      <vt:lpstr>Transgender Canadian Woman Sets Off Debate after Winning Cycling World Championship</vt:lpstr>
      <vt:lpstr>Key Concepts</vt:lpstr>
      <vt:lpstr>Assessment</vt:lpstr>
      <vt:lpstr>PowerPoint Presentation</vt:lpstr>
      <vt:lpstr>PowerPoint Presentation</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know</dc:title>
  <dc:creator>Martha Sedgwick</dc:creator>
  <cp:lastModifiedBy>Jennifer Jovin</cp:lastModifiedBy>
  <cp:revision>850</cp:revision>
  <dcterms:created xsi:type="dcterms:W3CDTF">2012-11-12T22:03:53Z</dcterms:created>
  <dcterms:modified xsi:type="dcterms:W3CDTF">2018-10-23T14:31:38Z</dcterms:modified>
</cp:coreProperties>
</file>